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Masters/slideMaster13.xml" ContentType="application/vnd.openxmlformats-officedocument.presentationml.slideMaster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s/slide79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notesSlides/notesSlide11.xml" ContentType="application/vnd.openxmlformats-officedocument.presentationml.notesSlide+xml"/>
  <Default Extension="tiff" ContentType="image/tiff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notesSlides/notesSlide8.xml" ContentType="application/vnd.openxmlformats-officedocument.presentationml.notesSlide+xml"/>
  <Default Extension="gif" ContentType="image/gif"/>
  <Override PartName="/ppt/slideLayouts/slideLayout99.xml" ContentType="application/vnd.openxmlformats-officedocument.presentationml.slideLayout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10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8" r:id="rId3"/>
    <p:sldMasterId id="2147483692" r:id="rId4"/>
    <p:sldMasterId id="2147483864" r:id="rId5"/>
    <p:sldMasterId id="2147483904" r:id="rId6"/>
    <p:sldMasterId id="2147483930" r:id="rId7"/>
    <p:sldMasterId id="2147483942" r:id="rId8"/>
    <p:sldMasterId id="2147483957" r:id="rId9"/>
    <p:sldMasterId id="2147483972" r:id="rId10"/>
    <p:sldMasterId id="2147483987" r:id="rId11"/>
    <p:sldMasterId id="2147484002" r:id="rId12"/>
    <p:sldMasterId id="2147484014" r:id="rId13"/>
    <p:sldMasterId id="2147484029" r:id="rId14"/>
  </p:sldMasterIdLst>
  <p:notesMasterIdLst>
    <p:notesMasterId r:id="rId96"/>
  </p:notesMasterIdLst>
  <p:handoutMasterIdLst>
    <p:handoutMasterId r:id="rId97"/>
  </p:handoutMasterIdLst>
  <p:sldIdLst>
    <p:sldId id="605" r:id="rId15"/>
    <p:sldId id="486" r:id="rId16"/>
    <p:sldId id="576" r:id="rId17"/>
    <p:sldId id="481" r:id="rId18"/>
    <p:sldId id="518" r:id="rId19"/>
    <p:sldId id="519" r:id="rId20"/>
    <p:sldId id="520" r:id="rId21"/>
    <p:sldId id="522" r:id="rId22"/>
    <p:sldId id="500" r:id="rId23"/>
    <p:sldId id="501" r:id="rId24"/>
    <p:sldId id="503" r:id="rId25"/>
    <p:sldId id="484" r:id="rId26"/>
    <p:sldId id="525" r:id="rId27"/>
    <p:sldId id="526" r:id="rId28"/>
    <p:sldId id="528" r:id="rId29"/>
    <p:sldId id="616" r:id="rId30"/>
    <p:sldId id="611" r:id="rId31"/>
    <p:sldId id="661" r:id="rId32"/>
    <p:sldId id="613" r:id="rId33"/>
    <p:sldId id="615" r:id="rId34"/>
    <p:sldId id="575" r:id="rId35"/>
    <p:sldId id="541" r:id="rId36"/>
    <p:sldId id="542" r:id="rId37"/>
    <p:sldId id="543" r:id="rId38"/>
    <p:sldId id="544" r:id="rId39"/>
    <p:sldId id="545" r:id="rId40"/>
    <p:sldId id="546" r:id="rId41"/>
    <p:sldId id="547" r:id="rId42"/>
    <p:sldId id="548" r:id="rId43"/>
    <p:sldId id="549" r:id="rId44"/>
    <p:sldId id="550" r:id="rId45"/>
    <p:sldId id="551" r:id="rId46"/>
    <p:sldId id="552" r:id="rId47"/>
    <p:sldId id="553" r:id="rId48"/>
    <p:sldId id="554" r:id="rId49"/>
    <p:sldId id="555" r:id="rId50"/>
    <p:sldId id="307" r:id="rId51"/>
    <p:sldId id="617" r:id="rId52"/>
    <p:sldId id="618" r:id="rId53"/>
    <p:sldId id="619" r:id="rId54"/>
    <p:sldId id="620" r:id="rId55"/>
    <p:sldId id="621" r:id="rId56"/>
    <p:sldId id="622" r:id="rId57"/>
    <p:sldId id="623" r:id="rId58"/>
    <p:sldId id="625" r:id="rId59"/>
    <p:sldId id="626" r:id="rId60"/>
    <p:sldId id="627" r:id="rId61"/>
    <p:sldId id="628" r:id="rId62"/>
    <p:sldId id="630" r:id="rId63"/>
    <p:sldId id="658" r:id="rId64"/>
    <p:sldId id="663" r:id="rId65"/>
    <p:sldId id="662" r:id="rId66"/>
    <p:sldId id="631" r:id="rId67"/>
    <p:sldId id="632" r:id="rId68"/>
    <p:sldId id="633" r:id="rId69"/>
    <p:sldId id="634" r:id="rId70"/>
    <p:sldId id="635" r:id="rId71"/>
    <p:sldId id="636" r:id="rId72"/>
    <p:sldId id="637" r:id="rId73"/>
    <p:sldId id="638" r:id="rId74"/>
    <p:sldId id="639" r:id="rId75"/>
    <p:sldId id="640" r:id="rId76"/>
    <p:sldId id="641" r:id="rId77"/>
    <p:sldId id="642" r:id="rId78"/>
    <p:sldId id="643" r:id="rId79"/>
    <p:sldId id="644" r:id="rId80"/>
    <p:sldId id="645" r:id="rId81"/>
    <p:sldId id="646" r:id="rId82"/>
    <p:sldId id="647" r:id="rId83"/>
    <p:sldId id="648" r:id="rId84"/>
    <p:sldId id="649" r:id="rId85"/>
    <p:sldId id="650" r:id="rId86"/>
    <p:sldId id="651" r:id="rId87"/>
    <p:sldId id="655" r:id="rId88"/>
    <p:sldId id="656" r:id="rId89"/>
    <p:sldId id="657" r:id="rId90"/>
    <p:sldId id="659" r:id="rId91"/>
    <p:sldId id="660" r:id="rId92"/>
    <p:sldId id="652" r:id="rId93"/>
    <p:sldId id="653" r:id="rId94"/>
    <p:sldId id="654" r:id="rId95"/>
  </p:sldIdLst>
  <p:sldSz cx="9144000" cy="6858000" type="screen4x3"/>
  <p:notesSz cx="6888163" cy="96234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3200" kern="1200">
        <a:solidFill>
          <a:srgbClr val="000066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rgbClr val="000066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rgbClr val="000066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rgbClr val="000066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rgbClr val="000066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rgbClr val="000066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rgbClr val="000066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rgbClr val="000066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rgbClr val="000066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66"/>
    <a:srgbClr val="CC3300"/>
    <a:srgbClr val="333300"/>
    <a:srgbClr val="808080"/>
    <a:srgbClr val="0066FF"/>
    <a:srgbClr val="009900"/>
    <a:srgbClr val="CC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327" autoAdjust="0"/>
    <p:restoredTop sz="95367" autoAdjust="0"/>
  </p:normalViewPr>
  <p:slideViewPr>
    <p:cSldViewPr>
      <p:cViewPr>
        <p:scale>
          <a:sx n="80" d="100"/>
          <a:sy n="80" d="100"/>
        </p:scale>
        <p:origin x="-1478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5299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76" Type="http://schemas.openxmlformats.org/officeDocument/2006/relationships/slide" Target="slides/slide62.xml"/><Relationship Id="rId84" Type="http://schemas.openxmlformats.org/officeDocument/2006/relationships/slide" Target="slides/slide70.xml"/><Relationship Id="rId89" Type="http://schemas.openxmlformats.org/officeDocument/2006/relationships/slide" Target="slides/slide75.xml"/><Relationship Id="rId97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slide" Target="slides/slide52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87" Type="http://schemas.openxmlformats.org/officeDocument/2006/relationships/slide" Target="slides/slide73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90" Type="http://schemas.openxmlformats.org/officeDocument/2006/relationships/slide" Target="slides/slide76.xml"/><Relationship Id="rId95" Type="http://schemas.openxmlformats.org/officeDocument/2006/relationships/slide" Target="slides/slide81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77" Type="http://schemas.openxmlformats.org/officeDocument/2006/relationships/slide" Target="slides/slide63.xml"/><Relationship Id="rId100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93" Type="http://schemas.openxmlformats.org/officeDocument/2006/relationships/slide" Target="slides/slide79.xml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91" Type="http://schemas.openxmlformats.org/officeDocument/2006/relationships/slide" Target="slides/slide77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94" Type="http://schemas.openxmlformats.org/officeDocument/2006/relationships/slide" Target="slides/slide80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1.xml"/><Relationship Id="rId2" Type="http://schemas.openxmlformats.org/officeDocument/2006/relationships/slide" Target="slides/slide10.xml"/><Relationship Id="rId1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defTabSz="942975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3663" y="0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algn="r" defTabSz="942975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2413"/>
            <a:ext cx="29845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defTabSz="942975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3663" y="9142413"/>
            <a:ext cx="29845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algn="r" defTabSz="942975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C6F2351-426C-4E4E-B2E6-702D190E4A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defTabSz="942975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3663" y="0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algn="r" defTabSz="942975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80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2413"/>
            <a:ext cx="29845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defTabSz="942975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3663" y="9142413"/>
            <a:ext cx="29845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algn="r" defTabSz="942975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728CF06-7A68-4BE2-A12C-AC8BA5BAC6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EA5E76-F1B4-4E68-87FA-C0526C071916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DBB46E-7387-4595-9A12-F9CF6EF87DA6}" type="slidenum">
              <a:rPr lang="ru-RU" smtClean="0"/>
              <a:pPr/>
              <a:t>31</a:t>
            </a:fld>
            <a:endParaRPr lang="ru-RU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163" y="4572000"/>
            <a:ext cx="5049837" cy="4330700"/>
          </a:xfrm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7C7BAF-9B9E-4A62-826D-2167056E9577}" type="slidenum">
              <a:rPr lang="ru-RU" smtClean="0"/>
              <a:pPr/>
              <a:t>36</a:t>
            </a:fld>
            <a:endParaRPr lang="ru-RU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163" y="4572000"/>
            <a:ext cx="5049837" cy="4330700"/>
          </a:xfrm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EA5E76-F1B4-4E68-87FA-C0526C071916}" type="slidenum">
              <a:rPr lang="ru-RU" smtClean="0"/>
              <a:pPr/>
              <a:t>3</a:t>
            </a:fld>
            <a:endParaRPr lang="ru-RU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901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570962-A23A-496D-B5A6-B3C4232469B4}" type="slidenum">
              <a:rPr lang="ru-RU" smtClean="0"/>
              <a:pPr/>
              <a:t>4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E50E2D-6883-4558-BA7A-21D2A72050CE}" type="slidenum">
              <a:rPr lang="ru-RU" smtClean="0"/>
              <a:pPr>
                <a:defRPr/>
              </a:pPr>
              <a:t>6</a:t>
            </a:fld>
            <a:endParaRPr lang="ru-RU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99CF84-DA66-423C-9118-AF19AF838EF0}" type="slidenum">
              <a:rPr lang="ru-RU" smtClean="0"/>
              <a:pPr>
                <a:defRPr/>
              </a:pPr>
              <a:t>7</a:t>
            </a:fld>
            <a:endParaRPr lang="ru-RU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 txBox="1">
            <a:spLocks noGrp="1" noChangeArrowheads="1"/>
          </p:cNvSpPr>
          <p:nvPr/>
        </p:nvSpPr>
        <p:spPr bwMode="auto">
          <a:xfrm>
            <a:off x="3903663" y="9142413"/>
            <a:ext cx="29845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348" tIns="47174" rIns="94348" bIns="47174" anchor="b"/>
          <a:lstStyle/>
          <a:p>
            <a:pPr algn="r" defTabSz="942975"/>
            <a:fld id="{A00C6D3E-B801-44E5-B464-5E704FEA7C98}" type="slidenum">
              <a:rPr lang="ru-RU" sz="1200">
                <a:solidFill>
                  <a:prstClr val="black"/>
                </a:solidFill>
              </a:rPr>
              <a:pPr algn="r" defTabSz="942975"/>
              <a:t>17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4D593-1C55-4376-922C-DCB6089FA45D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 txBox="1">
            <a:spLocks noGrp="1" noChangeArrowheads="1"/>
          </p:cNvSpPr>
          <p:nvPr/>
        </p:nvSpPr>
        <p:spPr bwMode="auto">
          <a:xfrm>
            <a:off x="3903663" y="9142413"/>
            <a:ext cx="29845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348" tIns="47174" rIns="94348" bIns="47174" anchor="b"/>
          <a:lstStyle/>
          <a:p>
            <a:pPr algn="r" defTabSz="942975"/>
            <a:fld id="{A00C6D3E-B801-44E5-B464-5E704FEA7C98}" type="slidenum">
              <a:rPr lang="ru-RU" sz="1200">
                <a:solidFill>
                  <a:prstClr val="black"/>
                </a:solidFill>
              </a:rPr>
              <a:pPr algn="r" defTabSz="942975"/>
              <a:t>19</a:t>
            </a:fld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Невозможно следить глазами, нужны автоматические средства…</a:t>
            </a:r>
          </a:p>
        </p:txBody>
      </p:sp>
      <p:sp>
        <p:nvSpPr>
          <p:cNvPr id="92164" name="Номер слайда 3"/>
          <p:cNvSpPr txBox="1">
            <a:spLocks noGrp="1"/>
          </p:cNvSpPr>
          <p:nvPr/>
        </p:nvSpPr>
        <p:spPr bwMode="auto">
          <a:xfrm>
            <a:off x="3902075" y="9140825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442" tIns="48221" rIns="96442" bIns="48221" anchor="b"/>
          <a:lstStyle/>
          <a:p>
            <a:pPr algn="r"/>
            <a:fld id="{853034FC-2464-47B0-89EC-5282A3E9E3AD}" type="slidenum">
              <a:rPr lang="ru-RU" sz="1300"/>
              <a:pPr algn="r"/>
              <a:t>20</a:t>
            </a:fld>
            <a:endParaRPr lang="ru-RU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7BBFF-3B8E-48F0-A20B-EB030CC9C8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5EB19-0413-46A7-9A07-3F954D5B8F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36504-5E37-469B-8893-695A070A263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FE138-F3A5-4A8A-8257-4073EBAD901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B12B0-8A91-4051-904B-4925D5E98CF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130BF-39D1-47C0-8E3A-0761FC2D8F8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97712-ABCE-432A-9C40-03B61379B3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7BBFF-3B8E-48F0-A20B-EB030CC9C83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8A68A-2575-4D01-AFF3-D886C59D6B7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CB8E4-1305-431C-849A-C5D5B2B5371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C747E-4372-4B86-9FB5-FB3ACBBCC89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56DAE-3626-4957-A246-1F7D4B941CE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3B591-5265-4DEF-B2CA-D4FFAC9006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2F9F8-175E-4E83-B19B-B4F99DE9D4A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84324-1932-44FA-A6C6-D27B5C2DBA0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B1E6D-3200-43EC-BA1A-211A6C1793E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45E78-14DF-4251-BA99-C763DC448CF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5EB19-0413-46A7-9A07-3F954D5B8FF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3B591-5265-4DEF-B2CA-D4FFAC9006D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50672-F0C2-4021-8278-1C49F0B2DC9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697BB-97FB-4F34-A7D3-1E7A9257E9A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FFF77-3714-46B0-B9D3-BAE21F01FDF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7BBFF-3B8E-48F0-A20B-EB030CC9C83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50672-F0C2-4021-8278-1C49F0B2DC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8A68A-2575-4D01-AFF3-D886C59D6B7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CB8E4-1305-431C-849A-C5D5B2B5371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C747E-4372-4B86-9FB5-FB3ACBBCC89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56DAE-3626-4957-A246-1F7D4B941CE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2F9F8-175E-4E83-B19B-B4F99DE9D4A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84324-1932-44FA-A6C6-D27B5C2DBA0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B1E6D-3200-43EC-BA1A-211A6C1793E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45E78-14DF-4251-BA99-C763DC448CF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5EB19-0413-46A7-9A07-3F954D5B8FF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3B591-5265-4DEF-B2CA-D4FFAC9006D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697BB-97FB-4F34-A7D3-1E7A9257E9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50672-F0C2-4021-8278-1C49F0B2DC9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697BB-97FB-4F34-A7D3-1E7A9257E9A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FFF77-3714-46B0-B9D3-BAE21F01FDF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7BBFF-3B8E-48F0-A20B-EB030CC9C83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8A68A-2575-4D01-AFF3-D886C59D6B7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CB8E4-1305-431C-849A-C5D5B2B5371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C747E-4372-4B86-9FB5-FB3ACBBCC89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56DAE-3626-4957-A246-1F7D4B941CE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2F9F8-175E-4E83-B19B-B4F99DE9D4A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84324-1932-44FA-A6C6-D27B5C2DBA0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FFF77-3714-46B0-B9D3-BAE21F01FD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B1E6D-3200-43EC-BA1A-211A6C1793E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45E78-14DF-4251-BA99-C763DC448CF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5EB19-0413-46A7-9A07-3F954D5B8FF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3B591-5265-4DEF-B2CA-D4FFAC9006D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50672-F0C2-4021-8278-1C49F0B2DC9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697BB-97FB-4F34-A7D3-1E7A9257E9A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FFF77-3714-46B0-B9D3-BAE21F01FDF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F8DE2B-2DA6-4028-912C-63375CFC1E1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A021CA-A8AB-4B85-9FDA-64F7C4B2C33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DC349E-E21D-4136-9D62-032DB642168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98B39-C239-471D-ADEE-63F1A71D5C6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3349DC-29C0-45EB-BD1A-3F3A39FE79B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46993-4912-4C11-86AD-5B325CD58AA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7347C3-19C7-41B3-85CB-55FDC151116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4F3097-A8AB-4BD0-8373-F6AF177DF2E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EA4610-78D5-49CF-A82C-05E1442C185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FC39B3-78DE-4D66-A4A3-9E5C8B8EB70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A7E95-46B8-49D0-B108-B851DE9C5C0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14D861-26B8-44A3-BA65-94DD6ABEC92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7BBFF-3B8E-48F0-A20B-EB030CC9C83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8A68A-2575-4D01-AFF3-D886C59D6B7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26C3C-BFAD-4EE5-9587-D716BA1D4F7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CB8E4-1305-431C-849A-C5D5B2B5371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C747E-4372-4B86-9FB5-FB3ACBBCC89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56DAE-3626-4957-A246-1F7D4B941CE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2F9F8-175E-4E83-B19B-B4F99DE9D4A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84324-1932-44FA-A6C6-D27B5C2DBA0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B1E6D-3200-43EC-BA1A-211A6C1793E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45E78-14DF-4251-BA99-C763DC448CF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5EB19-0413-46A7-9A07-3F954D5B8FF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3B591-5265-4DEF-B2CA-D4FFAC9006D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50672-F0C2-4021-8278-1C49F0B2DC9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0F053-A173-4FCB-81C0-04D460BCC7F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697BB-97FB-4F34-A7D3-1E7A9257E9A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FFF77-3714-46B0-B9D3-BAE21F01FDF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4DC50-A791-45CE-BF31-A67CE51A320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41F59-C62A-43F4-B2A1-52AC267F2C2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E35EC-54BA-40C2-ABAF-41B27A306D2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2AA0E-D1C5-412B-B3E2-32628DDF862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8B87E-0410-4C70-9862-C645A395E9D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1A8A2-22B5-4606-9FB5-F8C04D63974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F74A9-BC7B-4E78-B82D-9BFA2906798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AE68F-6574-4DE0-91E5-FEDA4645A11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1B118-D1BC-4C9B-A16E-2B167A59E59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B2784-3AE4-4A71-9A0A-6366A1C45AA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A714A-EB42-45B3-9846-85F7FCA090B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04D3E-AE29-4013-88D5-580EA799281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F9991-DAC0-4DA8-AA9A-8814FDE8BFB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AA17A-0A2C-46F9-A214-7BE1B7C4020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271B3-1174-449B-BA26-17B8B502B79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519DC-40C9-431B-AFB4-044ED617392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8A68A-2575-4D01-AFF3-D886C59D6B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39664-AFBF-47F7-AC5A-31C3314D3C9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92F7D-65F8-4330-9D7A-8845EEA90B7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989B-20C9-4FF4-96BB-F43BAB043A0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F38F2-69D1-4B1E-9F03-97C6B90CEE3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5CF3CA-D7B6-444C-8312-DA27751AB7A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DCD51-42E8-4D3C-B28C-E89A7BBB588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D8E1-1756-4AC2-8B66-B94EB15F376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21520-211E-48CB-B8A9-990E63E86BE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49489-6139-4FF2-8810-B85C85B6EA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D43A7-02E6-410E-87C6-B8D4693FBA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CB8E4-1305-431C-849A-C5D5B2B537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AB34A-4FDE-47EC-A93B-F6AE74A4E5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4BD93-DDA5-4708-BB48-85F2F9F660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E4526-13A5-4D50-B277-D4B421BC97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CCCC0-F36A-44FC-BE81-0014A413BC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79785-07FB-432E-B1F8-44042709F1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4B4B1-1268-48E6-81ED-69610B0A66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A725E-C9D4-4AFE-B05F-B6EA42B895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EFB79-CED7-4B1C-91A4-D9FDE86E17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2A26C-877B-4B1D-8C1E-26A4BC3655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7A50F-D77A-4342-942D-E67188C12B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C747E-4372-4B86-9FB5-FB3ACBBCC8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B4FD1-2665-4C42-9E65-7E8C1D5C40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E22E1-FAD6-4F13-8877-D1C19C0A60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1A546-A162-4B2D-87D3-E6822AA000C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738B9-C9B7-4DDC-A719-D27D138EA3A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C3BB7-FB53-49E9-B711-B4C31894C97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4CF82-86DE-477B-B411-C471ED0A93C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2F041-FB4A-4130-8E91-43A74116472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56B78-E5C1-46B0-9A02-1F71426CF9A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03D1A-28C3-4964-A505-B3ED2248EB2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02BAE-A68A-4F4F-889E-D141C41F507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56DAE-3626-4957-A246-1F7D4B941C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1FE4B-028E-45B5-9FDC-9E7F4309771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DC24B-4E75-45EF-AB4D-6A4B5B5E37A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294E0-74CC-4DB0-AA87-3685D5F25FB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23CAD-D122-4823-8237-CD2EA9776B9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25D26-7B52-4ABD-9FD1-B9EBA9B92F4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2F9F8-175E-4E83-B19B-B4F99DE9D4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ru-RU" noProof="0" smtClean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800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173788"/>
            <a:ext cx="2133600" cy="319088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885F25F-9878-BF4C-8210-B0FA3ECAE1C8}" type="datetimeFigureOut">
              <a:rPr lang="en-US" smtClean="0">
                <a:solidFill>
                  <a:srgbClr val="464646"/>
                </a:solidFill>
              </a:rPr>
              <a:pPr/>
              <a:t>12/7/2013</a:t>
            </a:fld>
            <a:endParaRPr lang="en-US">
              <a:solidFill>
                <a:srgbClr val="46464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553200"/>
            <a:ext cx="17526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F4F1C443-CFCB-C542-8010-5FB46D3ADA57}" type="slidenum">
              <a:rPr lang="en-US" smtClean="0">
                <a:solidFill>
                  <a:srgbClr val="464646"/>
                </a:solidFill>
              </a:rPr>
              <a:pPr/>
              <a:t>‹#›</a:t>
            </a:fld>
            <a:endParaRPr lang="en-US">
              <a:solidFill>
                <a:srgbClr val="464646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67581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 txBox="1">
            <a:spLocks/>
          </p:cNvSpPr>
          <p:nvPr/>
        </p:nvSpPr>
        <p:spPr>
          <a:xfrm>
            <a:off x="6553200" y="6173788"/>
            <a:ext cx="2133600" cy="3190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86FE5D15-049F-E144-8DEB-7535A8EA9EC6}" type="datetimeFigureOut">
              <a:rPr lang="en-US" smtClean="0">
                <a:solidFill>
                  <a:srgbClr val="464646"/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12/7/2013</a:t>
            </a:fld>
            <a:endParaRPr lang="en-US" dirty="0" smtClean="0">
              <a:solidFill>
                <a:srgbClr val="464646"/>
              </a:solidFill>
              <a:latin typeface="Calibri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6934200" y="6553200"/>
            <a:ext cx="1752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algn="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rgbClr val="464646"/>
                </a:solidFill>
                <a:latin typeface="Calibri"/>
              </a:rPr>
              <a:t>Page </a:t>
            </a:r>
            <a:fld id="{78CB826A-4B08-F940-B126-21ACF180FC73}" type="slidenum">
              <a:rPr lang="en-US" smtClean="0">
                <a:solidFill>
                  <a:srgbClr val="464646"/>
                </a:solidFill>
                <a:latin typeface="Calibri"/>
              </a:rPr>
              <a:pPr algn="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 smtClean="0">
              <a:solidFill>
                <a:srgbClr val="464646"/>
              </a:solidFill>
              <a:latin typeface="Calibri"/>
            </a:endParaRPr>
          </a:p>
        </p:txBody>
      </p:sp>
      <p:sp>
        <p:nvSpPr>
          <p:cNvPr id="6" name="Date Placeholder 3"/>
          <p:cNvSpPr txBox="1">
            <a:spLocks/>
          </p:cNvSpPr>
          <p:nvPr/>
        </p:nvSpPr>
        <p:spPr>
          <a:xfrm>
            <a:off x="6553200" y="6173788"/>
            <a:ext cx="2133600" cy="3190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86FE5D15-049F-E144-8DEB-7535A8EA9EC6}" type="datetimeFigureOut">
              <a:rPr lang="en-US" smtClean="0">
                <a:solidFill>
                  <a:srgbClr val="464646"/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12/7/2013</a:t>
            </a:fld>
            <a:endParaRPr lang="en-US" dirty="0" smtClean="0">
              <a:solidFill>
                <a:srgbClr val="464646"/>
              </a:solidFill>
              <a:latin typeface="Calibri"/>
            </a:endParaRPr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6934200" y="6553200"/>
            <a:ext cx="1752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algn="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rgbClr val="464646"/>
                </a:solidFill>
                <a:latin typeface="Calibri"/>
              </a:rPr>
              <a:t>Page </a:t>
            </a:r>
            <a:fld id="{78CB826A-4B08-F940-B126-21ACF180FC73}" type="slidenum">
              <a:rPr lang="en-US" smtClean="0">
                <a:solidFill>
                  <a:srgbClr val="464646"/>
                </a:solidFill>
                <a:latin typeface="Calibri"/>
              </a:rPr>
              <a:pPr algn="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 smtClean="0">
              <a:solidFill>
                <a:srgbClr val="464646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84324-1932-44FA-A6C6-D27B5C2DBA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7244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7244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173788"/>
            <a:ext cx="2133600" cy="319088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885F25F-9878-BF4C-8210-B0FA3ECAE1C8}" type="datetimeFigureOut">
              <a:rPr lang="en-US" smtClean="0">
                <a:solidFill>
                  <a:srgbClr val="464646"/>
                </a:solidFill>
              </a:rPr>
              <a:pPr/>
              <a:t>12/7/2013</a:t>
            </a:fld>
            <a:endParaRPr lang="en-US">
              <a:solidFill>
                <a:srgbClr val="464646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553200"/>
            <a:ext cx="17526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F4F1C443-CFCB-C542-8010-5FB46D3ADA57}" type="slidenum">
              <a:rPr lang="en-US" smtClean="0">
                <a:solidFill>
                  <a:srgbClr val="464646"/>
                </a:solidFill>
              </a:rPr>
              <a:pPr/>
              <a:t>‹#›</a:t>
            </a:fld>
            <a:endParaRPr lang="en-US">
              <a:solidFill>
                <a:srgbClr val="464646"/>
              </a:solidFill>
            </a:endParaRPr>
          </a:p>
        </p:txBody>
      </p:sp>
      <p:sp>
        <p:nvSpPr>
          <p:cNvPr id="10" name="Title 7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67581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449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8449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173788"/>
            <a:ext cx="2133600" cy="319088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885F25F-9878-BF4C-8210-B0FA3ECAE1C8}" type="datetimeFigureOut">
              <a:rPr lang="en-US" smtClean="0">
                <a:solidFill>
                  <a:srgbClr val="464646"/>
                </a:solidFill>
              </a:rPr>
              <a:pPr/>
              <a:t>12/7/2013</a:t>
            </a:fld>
            <a:endParaRPr lang="en-US">
              <a:solidFill>
                <a:srgbClr val="464646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553200"/>
            <a:ext cx="17526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F4F1C443-CFCB-C542-8010-5FB46D3ADA57}" type="slidenum">
              <a:rPr lang="en-US" smtClean="0">
                <a:solidFill>
                  <a:srgbClr val="464646"/>
                </a:solidFill>
              </a:rPr>
              <a:pPr/>
              <a:t>‹#›</a:t>
            </a:fld>
            <a:endParaRPr lang="en-US">
              <a:solidFill>
                <a:srgbClr val="464646"/>
              </a:solidFill>
            </a:endParaRPr>
          </a:p>
        </p:txBody>
      </p:sp>
      <p:sp>
        <p:nvSpPr>
          <p:cNvPr id="9" name="Title 7"/>
          <p:cNvSpPr txBox="1">
            <a:spLocks/>
          </p:cNvSpPr>
          <p:nvPr userDrawn="1"/>
        </p:nvSpPr>
        <p:spPr>
          <a:xfrm>
            <a:off x="457200" y="152400"/>
            <a:ext cx="8229600" cy="967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algn="ctr" defTabSz="457200" fontAlgn="auto">
              <a:spcAft>
                <a:spcPts val="0"/>
              </a:spcAft>
              <a:defRPr/>
            </a:pPr>
            <a:r>
              <a:rPr lang="en-US" sz="4400" smtClean="0">
                <a:solidFill>
                  <a:srgbClr val="EB641B"/>
                </a:solidFill>
                <a:latin typeface="Calibri"/>
              </a:rPr>
              <a:t>Click to edit Master title style</a:t>
            </a:r>
            <a:endParaRPr lang="en-US" sz="4400" dirty="0">
              <a:solidFill>
                <a:srgbClr val="EB641B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173788"/>
            <a:ext cx="2133600" cy="319088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885F25F-9878-BF4C-8210-B0FA3ECAE1C8}" type="datetimeFigureOut">
              <a:rPr lang="en-US" smtClean="0">
                <a:solidFill>
                  <a:srgbClr val="464646"/>
                </a:solidFill>
              </a:rPr>
              <a:pPr/>
              <a:t>12/7/2013</a:t>
            </a:fld>
            <a:endParaRPr lang="en-US">
              <a:solidFill>
                <a:srgbClr val="464646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553200"/>
            <a:ext cx="17526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F4F1C443-CFCB-C542-8010-5FB46D3ADA57}" type="slidenum">
              <a:rPr lang="en-US" smtClean="0">
                <a:solidFill>
                  <a:srgbClr val="464646"/>
                </a:solidFill>
              </a:rPr>
              <a:pPr/>
              <a:t>‹#›</a:t>
            </a:fld>
            <a:endParaRPr lang="en-US">
              <a:solidFill>
                <a:srgbClr val="464646"/>
              </a:solidFill>
            </a:endParaRPr>
          </a:p>
        </p:txBody>
      </p:sp>
      <p:sp>
        <p:nvSpPr>
          <p:cNvPr id="5" name="Title 7"/>
          <p:cNvSpPr txBox="1">
            <a:spLocks/>
          </p:cNvSpPr>
          <p:nvPr userDrawn="1"/>
        </p:nvSpPr>
        <p:spPr>
          <a:xfrm>
            <a:off x="457200" y="152400"/>
            <a:ext cx="8229600" cy="967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algn="ctr" defTabSz="457200" fontAlgn="auto">
              <a:spcAft>
                <a:spcPts val="0"/>
              </a:spcAft>
              <a:defRPr/>
            </a:pPr>
            <a:r>
              <a:rPr lang="en-US" sz="4400" smtClean="0">
                <a:solidFill>
                  <a:srgbClr val="EB641B"/>
                </a:solidFill>
                <a:latin typeface="Calibri"/>
              </a:rPr>
              <a:t>Click to edit Master title style</a:t>
            </a:r>
            <a:endParaRPr lang="en-US" sz="4400" dirty="0">
              <a:solidFill>
                <a:srgbClr val="EB641B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7467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5847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6524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173788"/>
            <a:ext cx="2133600" cy="319088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885F25F-9878-BF4C-8210-B0FA3ECAE1C8}" type="datetimeFigureOut">
              <a:rPr lang="en-US" smtClean="0">
                <a:solidFill>
                  <a:srgbClr val="464646"/>
                </a:solidFill>
              </a:rPr>
              <a:pPr/>
              <a:t>12/7/2013</a:t>
            </a:fld>
            <a:endParaRPr lang="en-US">
              <a:solidFill>
                <a:srgbClr val="464646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553200"/>
            <a:ext cx="17526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F4F1C443-CFCB-C542-8010-5FB46D3ADA57}" type="slidenum">
              <a:rPr lang="en-US" smtClean="0">
                <a:solidFill>
                  <a:srgbClr val="464646"/>
                </a:solidFill>
              </a:rPr>
              <a:pPr/>
              <a:t>‹#›</a:t>
            </a:fld>
            <a:endParaRPr lang="en-US">
              <a:solidFill>
                <a:srgbClr val="464646"/>
              </a:solidFill>
            </a:endParaRPr>
          </a:p>
        </p:txBody>
      </p:sp>
      <p:sp>
        <p:nvSpPr>
          <p:cNvPr id="6" name="Title 7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67581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745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745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173788"/>
            <a:ext cx="2133600" cy="319088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885F25F-9878-BF4C-8210-B0FA3ECAE1C8}" type="datetimeFigureOut">
              <a:rPr lang="en-US" smtClean="0">
                <a:solidFill>
                  <a:srgbClr val="464646"/>
                </a:solidFill>
              </a:rPr>
              <a:pPr/>
              <a:t>12/7/2013</a:t>
            </a:fld>
            <a:endParaRPr lang="en-US">
              <a:solidFill>
                <a:srgbClr val="464646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553200"/>
            <a:ext cx="17526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F4F1C443-CFCB-C542-8010-5FB46D3ADA57}" type="slidenum">
              <a:rPr lang="en-US" smtClean="0">
                <a:solidFill>
                  <a:srgbClr val="464646"/>
                </a:solidFill>
              </a:rPr>
              <a:pPr/>
              <a:t>‹#›</a:t>
            </a:fld>
            <a:endParaRPr lang="en-US">
              <a:solidFill>
                <a:srgbClr val="464646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GB">
                <a:solidFill>
                  <a:srgbClr val="464646"/>
                </a:solidFill>
              </a:rPr>
              <a:t>30th List / November 2007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8138" y="6477000"/>
            <a:ext cx="16764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800">
                <a:solidFill>
                  <a:prstClr val="black"/>
                </a:solidFill>
                <a:latin typeface="Calibri"/>
              </a:rPr>
              <a:t>www.top500.org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GB">
                <a:solidFill>
                  <a:srgbClr val="464646"/>
                </a:solidFill>
              </a:rPr>
              <a:t>page </a:t>
            </a:r>
            <a:fld id="{DF22F352-BEFC-DF49-9C95-34B0B4F825C3}" type="slidenum">
              <a:rPr lang="en-GB">
                <a:solidFill>
                  <a:srgbClr val="464646"/>
                </a:solidFill>
              </a:rPr>
              <a:pPr/>
              <a:t>‹#›</a:t>
            </a:fld>
            <a:endParaRPr lang="en-GB">
              <a:solidFill>
                <a:srgbClr val="464646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B1E6D-3200-43EC-BA1A-211A6C1793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EF4BEA-E6AE-4825-A60C-B490FF92926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FA580D-4B6F-4197-8D22-7A952CCD3BD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F0D51-AF53-4689-BC75-70BA3DB0C6B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6FD759-F8CA-4829-ADE1-AC6CE49DD9A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CD6F04-4F83-45BA-8007-1BEA4E11559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E6EF03-2B7D-4AFF-BB32-7505D074576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9E5DB6-975E-4B69-9CF5-57A79DC9C43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7729CF-02AC-4B6F-BFF0-503EFF24076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F7DFB2-482F-431C-B969-6614E1C5696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F46FA9-5BB3-4932-A373-26099098333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45E78-14DF-4251-BA99-C763DC448C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BBA458-1105-4E2E-9A52-408FA963632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6DCB3-C8F7-4D71-955D-5888EB960E0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EC390-7A54-48EC-88CF-2FC0F8F884C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EF709-3C14-4E66-BE3D-B67A675DE5D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C9F3D-37B2-4CF1-B818-6D4884F4D5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B1B3B-E0B5-4FA3-AF06-18DA27D793F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E48B4-4B1D-4C44-8B5E-300EDD970C4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256AE-C364-499E-84AE-CAE6F28F938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1F326-98F4-4189-B0A7-DF39C1DA618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0421B-2029-4AED-BCD8-334CCDC1588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59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slideLayout" Target="../slideLayouts/slideLayout17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Relationship Id="rId14" Type="http://schemas.openxmlformats.org/officeDocument/2006/relationships/slideLayout" Target="../slideLayouts/slideLayout18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700E4EC-E747-4A21-AE09-E3E9A28266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700E4EC-E747-4A21-AE09-E3E9A28266A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  <p:sldLayoutId id="2147483985" r:id="rId13"/>
    <p:sldLayoutId id="214748398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700E4EC-E747-4A21-AE09-E3E9A28266A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  <p:sldLayoutId id="2147484000" r:id="rId13"/>
    <p:sldLayoutId id="214748400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B3DEBA5-D6ED-4A5B-B3DA-9654F97407B8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700E4EC-E747-4A21-AE09-E3E9A28266A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  <p:sldLayoutId id="2147484026" r:id="rId12"/>
    <p:sldLayoutId id="2147484027" r:id="rId13"/>
    <p:sldLayoutId id="214748402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DA06AB0-C934-425C-AB18-C3E68774B7F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  <p:sldLayoutId id="2147484041" r:id="rId12"/>
    <p:sldLayoutId id="2147484042" r:id="rId13"/>
    <p:sldLayoutId id="2147484043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4090BA32-D553-434F-B172-B29ABC302AE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223B5112-414D-4415-911F-2E7C2FFB59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E4D3B45-9EE4-4395-B8C2-24C3A7FC287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in_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6534150"/>
            <a:ext cx="9144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verx_prez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56700" cy="911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eeSetCTT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eeSetCTT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eeSetCTT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eeSetCTT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eeSetCTT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eeSetCTT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eeSetCTT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eeSetCTT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0056"/>
            <a:ext cx="8229600" cy="967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419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173788"/>
            <a:ext cx="2133600" cy="319088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885F25F-9878-BF4C-8210-B0FA3ECAE1C8}" type="datetimeFigureOut">
              <a:rPr lang="en-US" smtClean="0">
                <a:solidFill>
                  <a:srgbClr val="464646"/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12/7/2013</a:t>
            </a:fld>
            <a:endParaRPr lang="en-US">
              <a:solidFill>
                <a:srgbClr val="464646"/>
              </a:solidFill>
              <a:latin typeface="Calibri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553200"/>
            <a:ext cx="1752600" cy="30480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F4F1C443-CFCB-C542-8010-5FB46D3ADA57}" type="slidenum">
              <a:rPr lang="en-US" smtClean="0">
                <a:solidFill>
                  <a:srgbClr val="464646"/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464646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  <p:sldLayoutId id="2147483917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30BE4FCF-BC3F-4315-B4EB-BBBF36F657A6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421F178-AF3C-41CA-BCC8-16C45895AE4A}" type="slidenum">
              <a:rPr lang="ru-RU">
                <a:solidFill>
                  <a:srgbClr val="000000"/>
                </a:solidFill>
                <a:cs typeface="Arial" charset="0"/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  <p:sldLayoutId id="2147483954" r:id="rId12"/>
    <p:sldLayoutId id="2147483955" r:id="rId13"/>
    <p:sldLayoutId id="2147483956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700E4EC-E747-4A21-AE09-E3E9A28266A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  <p:sldLayoutId id="214748397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jpeg"/><Relationship Id="rId5" Type="http://schemas.openxmlformats.org/officeDocument/2006/relationships/image" Target="../media/image66.jpeg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Stop\&#1042;&#1052;&#1050;_&#1050;&#1072;&#1092;&#1077;&#1076;&#1088;&#1072;\&#1052;&#1077;&#1078;&#1092;&#1072;&#1082;&#1091;&#1083;&#1100;&#1090;&#1077;&#1090;&#1089;&#1082;&#1080;&#1077;\2013-2\2car_5.avi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video" Target="file:///C:\Stop\&#1042;&#1052;&#1050;_&#1050;&#1072;&#1092;&#1077;&#1076;&#1088;&#1072;\&#1052;&#1077;&#1078;&#1092;&#1072;&#1082;&#1091;&#1083;&#1100;&#1090;&#1077;&#1090;&#1089;&#1082;&#1080;&#1077;\2013-2\fbo_calc.avi" TargetMode="External"/><Relationship Id="rId1" Type="http://schemas.openxmlformats.org/officeDocument/2006/relationships/video" Target="file:///D:\Working\cluster\cluster%20%232\Final_presentation\fbo_exp.avi" TargetMode="Externa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4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9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101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6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9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12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0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12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tiff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131.tiff"/><Relationship Id="rId4" Type="http://schemas.openxmlformats.org/officeDocument/2006/relationships/image" Target="../media/image130.tif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134.jpeg"/><Relationship Id="rId4" Type="http://schemas.openxmlformats.org/officeDocument/2006/relationships/image" Target="../media/image13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tiff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139.tif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tiff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157.tif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160.tiff"/><Relationship Id="rId4" Type="http://schemas.openxmlformats.org/officeDocument/2006/relationships/image" Target="../media/image159.tif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" descr="Без имени-1копирова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7028" name="Rectangle 4"/>
          <p:cNvSpPr>
            <a:spLocks noChangeArrowheads="1"/>
          </p:cNvSpPr>
          <p:nvPr/>
        </p:nvSpPr>
        <p:spPr bwMode="auto">
          <a:xfrm>
            <a:off x="0" y="2132856"/>
            <a:ext cx="91440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anchor="ctr" anchorCtr="1"/>
          <a:lstStyle/>
          <a:p>
            <a:pPr algn="ctr">
              <a:defRPr/>
            </a:pPr>
            <a:r>
              <a:rPr lang="ru-RU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СУПЕРКОМПЬЮТЕРЫ: </a:t>
            </a:r>
          </a:p>
          <a:p>
            <a:pPr algn="ctr">
              <a:defRPr/>
            </a:pPr>
            <a:r>
              <a:rPr lang="ru-RU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НЕЗАМЕНИМЫЕ И НЕЗАМЕТНЫЕ ГИГАНТЫ</a:t>
            </a:r>
            <a:endParaRPr lang="ru-RU" sz="2800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57030" name="Text Box 6"/>
          <p:cNvSpPr txBox="1">
            <a:spLocks noChangeArrowheads="1"/>
          </p:cNvSpPr>
          <p:nvPr/>
        </p:nvSpPr>
        <p:spPr bwMode="auto">
          <a:xfrm>
            <a:off x="0" y="3140968"/>
            <a:ext cx="9144000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000" i="1" dirty="0" smtClean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2000" i="1" dirty="0" smtClean="0">
                <a:solidFill>
                  <a:schemeClr val="bg1"/>
                </a:solidFill>
              </a:rPr>
              <a:t>Вл.В.Воеводин</a:t>
            </a:r>
          </a:p>
          <a:p>
            <a:pPr algn="ctr">
              <a:defRPr/>
            </a:pPr>
            <a:endParaRPr lang="ru-RU" sz="1800" i="1" dirty="0" smtClean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1800" i="1" dirty="0" smtClean="0">
                <a:solidFill>
                  <a:schemeClr val="bg1"/>
                </a:solidFill>
              </a:rPr>
              <a:t>Зав.кафедрой Суперкомпьютеров и квантовой информатики ВМК МГУ</a:t>
            </a:r>
            <a:endParaRPr lang="en-US" sz="1800" i="1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1800" i="1" dirty="0" smtClean="0">
                <a:solidFill>
                  <a:schemeClr val="bg1"/>
                </a:solidFill>
              </a:rPr>
              <a:t>Зам.директора </a:t>
            </a:r>
            <a:r>
              <a:rPr lang="ru-RU" sz="1800" i="1" dirty="0">
                <a:solidFill>
                  <a:schemeClr val="bg1"/>
                </a:solidFill>
              </a:rPr>
              <a:t>НИВЦ МГУ, </a:t>
            </a:r>
          </a:p>
          <a:p>
            <a:pPr algn="ctr">
              <a:defRPr/>
            </a:pPr>
            <a:r>
              <a:rPr lang="ru-RU" sz="1800" i="1" dirty="0" smtClean="0">
                <a:solidFill>
                  <a:schemeClr val="bg1"/>
                </a:solidFill>
              </a:rPr>
              <a:t>чл.-корр. РАН, </a:t>
            </a:r>
            <a:r>
              <a:rPr lang="ru-RU" sz="1800" i="1" dirty="0" err="1" smtClean="0">
                <a:solidFill>
                  <a:schemeClr val="bg1"/>
                </a:solidFill>
              </a:rPr>
              <a:t>д.ф</a:t>
            </a:r>
            <a:r>
              <a:rPr lang="ru-RU" sz="1800" i="1" dirty="0" err="1">
                <a:solidFill>
                  <a:schemeClr val="bg1"/>
                </a:solidFill>
              </a:rPr>
              <a:t>.-м.н</a:t>
            </a:r>
            <a:r>
              <a:rPr lang="ru-RU" sz="1800" i="1" dirty="0">
                <a:solidFill>
                  <a:schemeClr val="bg1"/>
                </a:solidFill>
              </a:rPr>
              <a:t>., </a:t>
            </a:r>
            <a:r>
              <a:rPr lang="ru-RU" sz="1800" i="1" dirty="0" smtClean="0">
                <a:solidFill>
                  <a:schemeClr val="bg1"/>
                </a:solidFill>
              </a:rPr>
              <a:t>профессор</a:t>
            </a:r>
          </a:p>
          <a:p>
            <a:pPr algn="ctr">
              <a:defRPr/>
            </a:pPr>
            <a:endParaRPr lang="ru-RU" sz="1800" i="1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n-US" sz="1800" i="1" dirty="0">
                <a:solidFill>
                  <a:schemeClr val="bg1"/>
                </a:solidFill>
              </a:rPr>
              <a:t>voevodin@parallel.ru</a:t>
            </a:r>
            <a:endParaRPr lang="ru-RU" sz="1800" i="1" dirty="0">
              <a:solidFill>
                <a:schemeClr val="bg1"/>
              </a:solidFill>
            </a:endParaRPr>
          </a:p>
        </p:txBody>
      </p:sp>
      <p:sp>
        <p:nvSpPr>
          <p:cNvPr id="257031" name="Text Box 7"/>
          <p:cNvSpPr txBox="1">
            <a:spLocks noChangeArrowheads="1"/>
          </p:cNvSpPr>
          <p:nvPr/>
        </p:nvSpPr>
        <p:spPr bwMode="auto">
          <a:xfrm>
            <a:off x="-7937" y="6290156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i="1" dirty="0" smtClean="0">
                <a:solidFill>
                  <a:schemeClr val="bg1"/>
                </a:solidFill>
              </a:rPr>
              <a:t>Малый МЕХМАТ МГУ, </a:t>
            </a:r>
          </a:p>
          <a:p>
            <a:pPr algn="ctr">
              <a:defRPr/>
            </a:pPr>
            <a:r>
              <a:rPr lang="ru-RU" sz="1400" i="1" dirty="0" smtClean="0">
                <a:solidFill>
                  <a:schemeClr val="bg1"/>
                </a:solidFill>
              </a:rPr>
              <a:t>7 декабря 2013</a:t>
            </a:r>
            <a:endParaRPr lang="ru-RU" sz="1400" i="1" dirty="0">
              <a:solidFill>
                <a:schemeClr val="bg1"/>
              </a:solidFill>
            </a:endParaRPr>
          </a:p>
        </p:txBody>
      </p:sp>
      <p:sp>
        <p:nvSpPr>
          <p:cNvPr id="257035" name="Rectangle 11"/>
          <p:cNvSpPr>
            <a:spLocks noChangeArrowheads="1"/>
          </p:cNvSpPr>
          <p:nvPr/>
        </p:nvSpPr>
        <p:spPr bwMode="auto">
          <a:xfrm>
            <a:off x="-3175" y="44624"/>
            <a:ext cx="91440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anchor="ctr" anchorCtr="1"/>
          <a:lstStyle/>
          <a:p>
            <a:pPr algn="ctr">
              <a:defRPr/>
            </a:pPr>
            <a:r>
              <a:rPr lang="ru-RU" sz="1800" i="1" dirty="0">
                <a:solidFill>
                  <a:schemeClr val="bg1"/>
                </a:solidFill>
              </a:rPr>
              <a:t>Московский государственный университет имени </a:t>
            </a:r>
            <a:r>
              <a:rPr lang="ru-RU" sz="1800" i="1" dirty="0" smtClean="0">
                <a:solidFill>
                  <a:schemeClr val="bg1"/>
                </a:solidFill>
              </a:rPr>
              <a:t>М.В.Ломоносова</a:t>
            </a:r>
          </a:p>
          <a:p>
            <a:pPr algn="ctr">
              <a:defRPr/>
            </a:pPr>
            <a:endParaRPr lang="ru-RU" sz="1600" i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8925"/>
            <a:ext cx="9144000" cy="60007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Вычислительный центр МГУ, 1956 г.</a:t>
            </a:r>
          </a:p>
        </p:txBody>
      </p:sp>
      <p:pic>
        <p:nvPicPr>
          <p:cNvPr id="16387" name="Picture 3" descr="stre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2513" y="1092200"/>
            <a:ext cx="7097712" cy="532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2" name="Rectangle 4"/>
          <p:cNvSpPr>
            <a:spLocks noChangeArrowheads="1"/>
          </p:cNvSpPr>
          <p:nvPr/>
        </p:nvSpPr>
        <p:spPr bwMode="auto">
          <a:xfrm>
            <a:off x="2484438" y="5084763"/>
            <a:ext cx="4895850" cy="1223962"/>
          </a:xfrm>
          <a:prstGeom prst="rect">
            <a:avLst/>
          </a:prstGeom>
          <a:solidFill>
            <a:schemeClr val="accent1">
              <a:alpha val="70195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70000"/>
              </a:lnSpc>
              <a:spcBef>
                <a:spcPct val="20000"/>
              </a:spcBef>
            </a:pPr>
            <a:endParaRPr lang="en-US" sz="800" i="1"/>
          </a:p>
          <a:p>
            <a:pPr marL="342900" indent="-342900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sz="2400" i="1"/>
              <a:t> </a:t>
            </a:r>
            <a:r>
              <a:rPr lang="ru-RU" sz="2000" i="1"/>
              <a:t>Производительность: </a:t>
            </a:r>
            <a:r>
              <a:rPr lang="ru-RU" sz="2000" i="1">
                <a:solidFill>
                  <a:srgbClr val="FF0000"/>
                </a:solidFill>
              </a:rPr>
              <a:t>2</a:t>
            </a:r>
            <a:r>
              <a:rPr lang="en-US" sz="2000" i="1">
                <a:solidFill>
                  <a:srgbClr val="FF0000"/>
                </a:solidFill>
              </a:rPr>
              <a:t>000 </a:t>
            </a:r>
            <a:r>
              <a:rPr lang="ru-RU" sz="2000" i="1">
                <a:solidFill>
                  <a:srgbClr val="FF0000"/>
                </a:solidFill>
              </a:rPr>
              <a:t>инстр.</a:t>
            </a:r>
            <a:r>
              <a:rPr lang="en-US" sz="2000" i="1">
                <a:solidFill>
                  <a:srgbClr val="FF0000"/>
                </a:solidFill>
              </a:rPr>
              <a:t>/</a:t>
            </a:r>
            <a:r>
              <a:rPr lang="ru-RU" sz="2000" i="1">
                <a:solidFill>
                  <a:srgbClr val="FF0000"/>
                </a:solidFill>
              </a:rPr>
              <a:t>с</a:t>
            </a:r>
            <a:endParaRPr lang="en-US" sz="2000" i="1">
              <a:solidFill>
                <a:srgbClr val="FF0000"/>
              </a:solidFill>
            </a:endParaRPr>
          </a:p>
          <a:p>
            <a:pPr marL="342900" indent="-342900" eaLnBrk="0" hangingPunct="0">
              <a:lnSpc>
                <a:spcPct val="70000"/>
              </a:lnSpc>
              <a:spcBef>
                <a:spcPct val="20000"/>
              </a:spcBef>
            </a:pPr>
            <a:r>
              <a:rPr lang="en-US" sz="2000" i="1"/>
              <a:t>             </a:t>
            </a:r>
            <a:r>
              <a:rPr lang="ru-RU" sz="2000" i="1"/>
              <a:t>         </a:t>
            </a:r>
            <a:r>
              <a:rPr lang="en-US" sz="2000" i="1"/>
              <a:t> </a:t>
            </a:r>
            <a:r>
              <a:rPr lang="ru-RU" sz="2000" i="1"/>
              <a:t>Площадь</a:t>
            </a:r>
            <a:r>
              <a:rPr lang="en-US" sz="2000" i="1"/>
              <a:t>:</a:t>
            </a:r>
            <a:r>
              <a:rPr lang="en-US" sz="2000" i="1">
                <a:solidFill>
                  <a:srgbClr val="FF0000"/>
                </a:solidFill>
              </a:rPr>
              <a:t> 300 </a:t>
            </a:r>
            <a:r>
              <a:rPr lang="ru-RU" sz="2000" i="1">
                <a:solidFill>
                  <a:srgbClr val="FF0000"/>
                </a:solidFill>
              </a:rPr>
              <a:t>м</a:t>
            </a:r>
            <a:r>
              <a:rPr lang="en-US" sz="2000" i="1" baseline="30000">
                <a:solidFill>
                  <a:srgbClr val="FF0000"/>
                </a:solidFill>
              </a:rPr>
              <a:t>2</a:t>
            </a:r>
          </a:p>
          <a:p>
            <a:pPr marL="342900" indent="-342900" eaLnBrk="0" hangingPunct="0">
              <a:lnSpc>
                <a:spcPct val="70000"/>
              </a:lnSpc>
              <a:spcBef>
                <a:spcPct val="20000"/>
              </a:spcBef>
            </a:pPr>
            <a:r>
              <a:rPr lang="ru-RU" sz="2000" i="1"/>
              <a:t>  </a:t>
            </a:r>
            <a:r>
              <a:rPr lang="en-US" sz="2000" i="1"/>
              <a:t> </a:t>
            </a:r>
            <a:r>
              <a:rPr lang="ru-RU" sz="2000" i="1"/>
              <a:t>Энергопотребление</a:t>
            </a:r>
            <a:r>
              <a:rPr lang="en-US" sz="2000" i="1"/>
              <a:t>:</a:t>
            </a:r>
            <a:r>
              <a:rPr lang="en-US" sz="2000" i="1">
                <a:solidFill>
                  <a:srgbClr val="FF0000"/>
                </a:solidFill>
              </a:rPr>
              <a:t> 150 </a:t>
            </a:r>
            <a:r>
              <a:rPr lang="ru-RU" sz="2000" i="1">
                <a:solidFill>
                  <a:srgbClr val="FF0000"/>
                </a:solidFill>
              </a:rPr>
              <a:t>кВт</a:t>
            </a:r>
            <a:endParaRPr lang="en-US" sz="2000" i="1">
              <a:solidFill>
                <a:srgbClr val="FF0000"/>
              </a:solidFill>
            </a:endParaRPr>
          </a:p>
          <a:p>
            <a:pPr marL="342900" indent="-342900" eaLnBrk="0" hangingPunct="0">
              <a:lnSpc>
                <a:spcPct val="70000"/>
              </a:lnSpc>
              <a:spcBef>
                <a:spcPct val="20000"/>
              </a:spcBef>
            </a:pPr>
            <a:endParaRPr lang="ru-RU" sz="2000" i="1">
              <a:solidFill>
                <a:srgbClr val="FF0000"/>
              </a:solidFill>
            </a:endParaRPr>
          </a:p>
        </p:txBody>
      </p:sp>
      <p:sp>
        <p:nvSpPr>
          <p:cNvPr id="140293" name="Text Box 5"/>
          <p:cNvSpPr txBox="1">
            <a:spLocks noChangeArrowheads="1"/>
          </p:cNvSpPr>
          <p:nvPr/>
        </p:nvSpPr>
        <p:spPr bwMode="auto">
          <a:xfrm>
            <a:off x="4572000" y="1412875"/>
            <a:ext cx="28035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lIns="0" anchor="b">
            <a:spAutoFit/>
          </a:bodyPr>
          <a:lstStyle/>
          <a:p>
            <a:pPr marL="609600" indent="-609600" algn="r" eaLnBrk="0" hangingPunct="0">
              <a:spcBef>
                <a:spcPct val="50000"/>
              </a:spcBef>
              <a:defRPr/>
            </a:pPr>
            <a:r>
              <a:rPr lang="ru-RU" sz="2400" i="1"/>
              <a:t>ЭВМ </a:t>
            </a:r>
            <a:r>
              <a:rPr lang="en-US" sz="2400" i="1"/>
              <a:t>“</a:t>
            </a:r>
            <a:r>
              <a:rPr lang="ru-RU" sz="2400" i="1"/>
              <a:t>Стрела</a:t>
            </a:r>
            <a:r>
              <a:rPr lang="en-US" sz="2400" i="1"/>
              <a:t>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0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Zal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1171575"/>
            <a:ext cx="7272337" cy="5429250"/>
          </a:xfrm>
          <a:noFill/>
        </p:spPr>
      </p:pic>
      <p:sp>
        <p:nvSpPr>
          <p:cNvPr id="43417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9144000" cy="77787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НИВЦ МГУ, ЭВМ </a:t>
            </a:r>
            <a:r>
              <a:rPr lang="en-US" sz="28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</a:t>
            </a:r>
            <a:r>
              <a:rPr lang="ru-RU" sz="28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БЭСМ-6</a:t>
            </a:r>
            <a:r>
              <a:rPr lang="en-US" sz="28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”, </a:t>
            </a:r>
            <a:r>
              <a:rPr lang="ru-RU" sz="28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1968 г.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4140200" y="5746750"/>
            <a:ext cx="4125913" cy="936625"/>
          </a:xfrm>
          <a:prstGeom prst="rect">
            <a:avLst/>
          </a:prstGeom>
          <a:solidFill>
            <a:schemeClr val="accent1">
              <a:alpha val="70195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70000"/>
              </a:lnSpc>
              <a:spcBef>
                <a:spcPct val="20000"/>
              </a:spcBef>
            </a:pPr>
            <a:endParaRPr lang="ru-RU" sz="800" i="1">
              <a:solidFill>
                <a:srgbClr val="333300"/>
              </a:solidFill>
            </a:endParaRPr>
          </a:p>
          <a:p>
            <a:pPr marL="342900" indent="-342900" algn="ctr">
              <a:lnSpc>
                <a:spcPct val="70000"/>
              </a:lnSpc>
              <a:spcBef>
                <a:spcPct val="20000"/>
              </a:spcBef>
            </a:pPr>
            <a:r>
              <a:rPr lang="ru-RU" sz="2400" i="1"/>
              <a:t>Производительность:</a:t>
            </a:r>
          </a:p>
          <a:p>
            <a:pPr marL="342900" indent="-342900" algn="ctr">
              <a:lnSpc>
                <a:spcPct val="70000"/>
              </a:lnSpc>
              <a:spcBef>
                <a:spcPct val="20000"/>
              </a:spcBef>
            </a:pPr>
            <a:r>
              <a:rPr lang="ru-RU" sz="2400" i="1"/>
              <a:t>	   </a:t>
            </a:r>
            <a:r>
              <a:rPr lang="ru-RU" sz="2400" i="1">
                <a:solidFill>
                  <a:srgbClr val="FF0000"/>
                </a:solidFill>
              </a:rPr>
              <a:t>1</a:t>
            </a:r>
            <a:r>
              <a:rPr lang="en-US" sz="2400" i="1">
                <a:solidFill>
                  <a:srgbClr val="FF0000"/>
                </a:solidFill>
              </a:rPr>
              <a:t> </a:t>
            </a:r>
            <a:r>
              <a:rPr lang="ru-RU" sz="2400" i="1">
                <a:solidFill>
                  <a:srgbClr val="FF0000"/>
                </a:solidFill>
              </a:rPr>
              <a:t>млн. оп</a:t>
            </a:r>
            <a:r>
              <a:rPr lang="en-US" sz="2400" i="1">
                <a:solidFill>
                  <a:srgbClr val="FF0000"/>
                </a:solidFill>
              </a:rPr>
              <a:t>/</a:t>
            </a:r>
            <a:r>
              <a:rPr lang="ru-RU" sz="2400" i="1">
                <a:solidFill>
                  <a:srgbClr val="FF0000"/>
                </a:solidFill>
              </a:rPr>
              <a:t>с</a:t>
            </a:r>
            <a:endParaRPr lang="ru-RU" sz="2400" i="1"/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5200650" y="1474788"/>
            <a:ext cx="18415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82550" y="3284538"/>
            <a:ext cx="2722563" cy="3513137"/>
            <a:chOff x="52" y="2069"/>
            <a:chExt cx="1715" cy="2213"/>
          </a:xfrm>
        </p:grpSpPr>
        <p:pic>
          <p:nvPicPr>
            <p:cNvPr id="18439" name="Picture 7" descr="Лебедев-fram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" y="2069"/>
              <a:ext cx="1715" cy="2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40" name="Text Box 8"/>
            <p:cNvSpPr txBox="1">
              <a:spLocks noChangeArrowheads="1"/>
            </p:cNvSpPr>
            <p:nvPr/>
          </p:nvSpPr>
          <p:spPr bwMode="auto">
            <a:xfrm>
              <a:off x="450" y="3908"/>
              <a:ext cx="878" cy="327"/>
            </a:xfrm>
            <a:prstGeom prst="rect">
              <a:avLst/>
            </a:prstGeom>
            <a:solidFill>
              <a:srgbClr val="993300">
                <a:alpha val="5019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1600">
                  <a:solidFill>
                    <a:schemeClr val="bg1"/>
                  </a:solidFill>
                </a:rPr>
                <a:t>С.А.Лебедев</a:t>
              </a:r>
              <a:endParaRPr lang="en-US" sz="1600">
                <a:solidFill>
                  <a:schemeClr val="bg1"/>
                </a:solidFill>
              </a:endParaRPr>
            </a:p>
            <a:p>
              <a:pPr algn="ctr"/>
              <a:r>
                <a:rPr lang="en-US" sz="1200">
                  <a:solidFill>
                    <a:schemeClr val="bg1"/>
                  </a:solidFill>
                </a:rPr>
                <a:t>1902-1974</a:t>
              </a:r>
              <a:endParaRPr lang="ru-RU" sz="12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64163" y="3933825"/>
            <a:ext cx="3779837" cy="2924175"/>
          </a:xfrm>
        </p:spPr>
        <p:txBody>
          <a:bodyPr/>
          <a:lstStyle/>
          <a:p>
            <a:pPr algn="ctr">
              <a:lnSpc>
                <a:spcPct val="70000"/>
              </a:lnSpc>
              <a:buFontTx/>
              <a:buNone/>
            </a:pPr>
            <a:endParaRPr lang="ru-RU" sz="2000" i="1" dirty="0" smtClean="0">
              <a:solidFill>
                <a:srgbClr val="000066"/>
              </a:solidFill>
            </a:endParaRPr>
          </a:p>
          <a:p>
            <a:pPr algn="ctr">
              <a:lnSpc>
                <a:spcPct val="70000"/>
              </a:lnSpc>
              <a:buFontTx/>
              <a:buNone/>
            </a:pPr>
            <a:endParaRPr lang="en-US" sz="2000" i="1" dirty="0" smtClean="0">
              <a:solidFill>
                <a:srgbClr val="000066"/>
              </a:solidFill>
            </a:endParaRPr>
          </a:p>
          <a:p>
            <a:pPr algn="ctr">
              <a:buFontTx/>
              <a:buNone/>
            </a:pPr>
            <a:r>
              <a:rPr lang="ru-RU" sz="2000" i="1" dirty="0" smtClean="0">
                <a:solidFill>
                  <a:srgbClr val="000066"/>
                </a:solidFill>
              </a:rPr>
              <a:t>122 400 процессоров</a:t>
            </a:r>
          </a:p>
          <a:p>
            <a:pPr algn="ctr">
              <a:lnSpc>
                <a:spcPct val="70000"/>
              </a:lnSpc>
              <a:buFontTx/>
              <a:buNone/>
            </a:pPr>
            <a:r>
              <a:rPr lang="en-US" sz="2000" i="1" dirty="0" smtClean="0">
                <a:solidFill>
                  <a:srgbClr val="000066"/>
                </a:solidFill>
              </a:rPr>
              <a:t>IBM Cell + AMD </a:t>
            </a:r>
            <a:r>
              <a:rPr lang="en-US" sz="2000" i="1" dirty="0" err="1" smtClean="0">
                <a:solidFill>
                  <a:srgbClr val="000066"/>
                </a:solidFill>
              </a:rPr>
              <a:t>Opteron</a:t>
            </a:r>
            <a:r>
              <a:rPr lang="ru-RU" sz="2000" i="1" dirty="0" smtClean="0">
                <a:solidFill>
                  <a:srgbClr val="000066"/>
                </a:solidFill>
              </a:rPr>
              <a:t>.</a:t>
            </a:r>
          </a:p>
          <a:p>
            <a:pPr algn="ctr">
              <a:lnSpc>
                <a:spcPct val="70000"/>
              </a:lnSpc>
              <a:buFontTx/>
              <a:buNone/>
            </a:pPr>
            <a:endParaRPr lang="ru-RU" sz="2000" i="1" dirty="0" smtClean="0">
              <a:solidFill>
                <a:srgbClr val="000066"/>
              </a:solidFill>
            </a:endParaRPr>
          </a:p>
          <a:p>
            <a:pPr algn="ctr">
              <a:lnSpc>
                <a:spcPct val="70000"/>
              </a:lnSpc>
              <a:buFontTx/>
              <a:buNone/>
            </a:pPr>
            <a:r>
              <a:rPr lang="ru-RU" sz="2000" i="1" dirty="0" smtClean="0">
                <a:solidFill>
                  <a:srgbClr val="000066"/>
                </a:solidFill>
              </a:rPr>
              <a:t>Производительность:</a:t>
            </a:r>
          </a:p>
          <a:p>
            <a:pPr algn="ctr">
              <a:lnSpc>
                <a:spcPct val="70000"/>
              </a:lnSpc>
              <a:buFontTx/>
              <a:buNone/>
            </a:pPr>
            <a:r>
              <a:rPr lang="en-US" sz="2000" i="1" dirty="0" smtClean="0">
                <a:solidFill>
                  <a:srgbClr val="FF0000"/>
                </a:solidFill>
              </a:rPr>
              <a:t>1,0</a:t>
            </a:r>
            <a:r>
              <a:rPr lang="ru-RU" sz="2000" i="1" dirty="0" smtClean="0">
                <a:solidFill>
                  <a:srgbClr val="FF0000"/>
                </a:solidFill>
              </a:rPr>
              <a:t>42 </a:t>
            </a:r>
            <a:r>
              <a:rPr lang="en-US" sz="2000" i="1" dirty="0" err="1" smtClean="0">
                <a:solidFill>
                  <a:srgbClr val="FF0000"/>
                </a:solidFill>
              </a:rPr>
              <a:t>Pflop</a:t>
            </a:r>
            <a:r>
              <a:rPr lang="en-US" sz="2000" i="1" dirty="0" smtClean="0">
                <a:solidFill>
                  <a:srgbClr val="FF0000"/>
                </a:solidFill>
              </a:rPr>
              <a:t>/s</a:t>
            </a:r>
            <a:r>
              <a:rPr lang="ru-RU" sz="2000" i="1" dirty="0" smtClean="0">
                <a:solidFill>
                  <a:srgbClr val="000066"/>
                </a:solidFill>
              </a:rPr>
              <a:t>.</a:t>
            </a:r>
          </a:p>
        </p:txBody>
      </p:sp>
      <p:sp>
        <p:nvSpPr>
          <p:cNvPr id="219142" name="Rectangle 6"/>
          <p:cNvSpPr>
            <a:spLocks noChangeArrowheads="1"/>
          </p:cNvSpPr>
          <p:nvPr/>
        </p:nvSpPr>
        <p:spPr bwMode="auto">
          <a:xfrm>
            <a:off x="0" y="0"/>
            <a:ext cx="914400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28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Компьютер </a:t>
            </a:r>
            <a:r>
              <a:rPr lang="en-US" sz="28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IBM “</a:t>
            </a:r>
            <a:r>
              <a:rPr lang="en-US" sz="28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RoadRunner</a:t>
            </a:r>
            <a:r>
              <a:rPr lang="en-US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”</a:t>
            </a:r>
            <a:r>
              <a:rPr lang="ru-RU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США</a:t>
            </a:r>
            <a:endParaRPr lang="en-US" sz="28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ru-RU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en-US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#1 Top500 </a:t>
            </a:r>
            <a:r>
              <a:rPr lang="ru-RU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в </a:t>
            </a:r>
            <a:r>
              <a:rPr lang="en-US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2008-2009</a:t>
            </a:r>
            <a:r>
              <a:rPr lang="ru-RU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г.)</a:t>
            </a:r>
          </a:p>
        </p:txBody>
      </p:sp>
      <p:pic>
        <p:nvPicPr>
          <p:cNvPr id="23556" name="Picture 8" descr="RoadRu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341438"/>
            <a:ext cx="4681537" cy="30908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3557" name="Picture 9" descr="Left side of Test Floor_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1412875"/>
            <a:ext cx="2663825" cy="19986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3558" name="Picture 10" descr="Q-Racks ready for cables_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4292600"/>
            <a:ext cx="2736850" cy="20526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3559" name="Picture 11" descr="Wiring up CU2_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938" y="3933825"/>
            <a:ext cx="1811337" cy="2413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3560" name="Picture 12" descr="Production Triblade front_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5825" y="2544763"/>
            <a:ext cx="1622425" cy="12176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Рисунок 8" descr="p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8838" y="4300666"/>
            <a:ext cx="4427537" cy="2306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Рисунок 10" descr="p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1412875"/>
            <a:ext cx="1368425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Text Box 4"/>
          <p:cNvSpPr txBox="1">
            <a:spLocks noChangeArrowheads="1"/>
          </p:cNvSpPr>
          <p:nvPr/>
        </p:nvSpPr>
        <p:spPr bwMode="auto">
          <a:xfrm>
            <a:off x="2123728" y="1306513"/>
            <a:ext cx="4510088" cy="2862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 dirty="0"/>
              <a:t>Производитель: </a:t>
            </a:r>
            <a:r>
              <a:rPr lang="en-US" sz="2000" i="1" dirty="0"/>
              <a:t>Fujitsu, </a:t>
            </a:r>
            <a:r>
              <a:rPr lang="ru-RU" sz="2000" i="1" dirty="0"/>
              <a:t>Япония</a:t>
            </a:r>
          </a:p>
          <a:p>
            <a:r>
              <a:rPr lang="en-US" sz="2000" i="1" dirty="0" err="1"/>
              <a:t>Rpeak</a:t>
            </a:r>
            <a:r>
              <a:rPr lang="ru-RU" sz="2000" i="1" dirty="0"/>
              <a:t>:</a:t>
            </a:r>
            <a:r>
              <a:rPr lang="en-US" sz="2000" i="1" dirty="0"/>
              <a:t> 11.28 </a:t>
            </a:r>
            <a:r>
              <a:rPr lang="en-US" sz="2000" i="1" dirty="0" err="1"/>
              <a:t>Pflop</a:t>
            </a:r>
            <a:r>
              <a:rPr lang="en-US" sz="2000" i="1" dirty="0"/>
              <a:t>/s</a:t>
            </a:r>
          </a:p>
          <a:p>
            <a:r>
              <a:rPr lang="en-US" sz="2000" i="1" dirty="0" err="1"/>
              <a:t>Rmax</a:t>
            </a:r>
            <a:r>
              <a:rPr lang="ru-RU" sz="2000" i="1" dirty="0"/>
              <a:t>: </a:t>
            </a:r>
            <a:r>
              <a:rPr lang="en-US" sz="2000" i="1" dirty="0"/>
              <a:t>10</a:t>
            </a:r>
            <a:r>
              <a:rPr lang="ru-RU" sz="2000" i="1" dirty="0"/>
              <a:t>.</a:t>
            </a:r>
            <a:r>
              <a:rPr lang="en-US" sz="2000" i="1" dirty="0"/>
              <a:t>51</a:t>
            </a:r>
            <a:r>
              <a:rPr lang="ru-RU" sz="2000" i="1" dirty="0"/>
              <a:t> </a:t>
            </a:r>
            <a:r>
              <a:rPr lang="en-US" sz="2000" i="1" dirty="0" err="1"/>
              <a:t>Pflop</a:t>
            </a:r>
            <a:r>
              <a:rPr lang="en-US" sz="2000" i="1" dirty="0"/>
              <a:t>/s</a:t>
            </a:r>
            <a:endParaRPr lang="ru-RU" sz="2000" i="1" dirty="0"/>
          </a:p>
          <a:p>
            <a:r>
              <a:rPr lang="ru-RU" sz="2000" i="1" dirty="0"/>
              <a:t>Эффективность: 93%</a:t>
            </a:r>
            <a:endParaRPr lang="en-US" sz="2000" i="1" dirty="0"/>
          </a:p>
          <a:p>
            <a:r>
              <a:rPr lang="ru-RU" sz="2000" i="1" dirty="0"/>
              <a:t>Число стоек: 800+</a:t>
            </a:r>
          </a:p>
          <a:p>
            <a:r>
              <a:rPr lang="ru-RU" sz="2000" i="1" dirty="0"/>
              <a:t>Процессор: </a:t>
            </a:r>
            <a:r>
              <a:rPr lang="en-US" sz="2000" i="1" dirty="0"/>
              <a:t>SPARC64 </a:t>
            </a:r>
            <a:r>
              <a:rPr lang="en-US" sz="2000" i="1" dirty="0" err="1"/>
              <a:t>VIIIfx</a:t>
            </a:r>
            <a:r>
              <a:rPr lang="en-US" sz="2000" i="1" dirty="0"/>
              <a:t>, 2.0 GHz</a:t>
            </a:r>
          </a:p>
          <a:p>
            <a:r>
              <a:rPr lang="ru-RU" sz="2000" i="1" dirty="0"/>
              <a:t>Число ядер:  </a:t>
            </a:r>
            <a:r>
              <a:rPr lang="en-US" sz="2000" i="1" dirty="0" smtClean="0"/>
              <a:t>705 024</a:t>
            </a:r>
            <a:endParaRPr lang="ru-RU" sz="2000" i="1" dirty="0"/>
          </a:p>
          <a:p>
            <a:r>
              <a:rPr lang="ru-RU" sz="2000" i="1" dirty="0" err="1"/>
              <a:t>Интерконнект</a:t>
            </a:r>
            <a:r>
              <a:rPr lang="ru-RU" sz="2000" i="1" dirty="0"/>
              <a:t>: </a:t>
            </a:r>
            <a:r>
              <a:rPr lang="en-US" sz="2000" i="1" dirty="0"/>
              <a:t>Tofu, 6D mesh/torus</a:t>
            </a:r>
          </a:p>
          <a:p>
            <a:r>
              <a:rPr lang="ru-RU" sz="2000" i="1" dirty="0"/>
              <a:t>Энергопотребление: </a:t>
            </a:r>
            <a:r>
              <a:rPr lang="en-US" sz="2000" i="1" dirty="0"/>
              <a:t>12</a:t>
            </a:r>
            <a:r>
              <a:rPr lang="ru-RU" sz="2000" i="1" dirty="0"/>
              <a:t>.</a:t>
            </a:r>
            <a:r>
              <a:rPr lang="en-US" sz="2000" i="1" dirty="0"/>
              <a:t>6</a:t>
            </a:r>
            <a:r>
              <a:rPr lang="ru-RU" sz="2000" i="1" dirty="0"/>
              <a:t> МВт</a:t>
            </a:r>
            <a:endParaRPr lang="ru-RU" sz="2000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274638"/>
            <a:ext cx="91440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i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“K Computer”</a:t>
            </a:r>
            <a:r>
              <a:rPr lang="ru-RU" sz="2800" i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, Япония</a:t>
            </a:r>
          </a:p>
          <a:p>
            <a:pPr algn="ctr">
              <a:defRPr/>
            </a:pPr>
            <a:r>
              <a:rPr lang="en-US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(#1 Top500 </a:t>
            </a:r>
            <a:r>
              <a:rPr lang="ru-RU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в </a:t>
            </a:r>
            <a:r>
              <a:rPr lang="en-US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20</a:t>
            </a: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11 </a:t>
            </a:r>
            <a:r>
              <a:rPr lang="ru-RU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г.</a:t>
            </a:r>
            <a:r>
              <a:rPr lang="en-US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endParaRPr lang="ru-RU" sz="2000" i="1" dirty="0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pic>
        <p:nvPicPr>
          <p:cNvPr id="75777" name="Picture 1" descr="C:\Stop\Фотографии\K-Computer\IMAG0417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9404" y="3318484"/>
            <a:ext cx="1963266" cy="3282839"/>
          </a:xfrm>
          <a:prstGeom prst="rect">
            <a:avLst/>
          </a:prstGeom>
          <a:noFill/>
        </p:spPr>
      </p:pic>
      <p:pic>
        <p:nvPicPr>
          <p:cNvPr id="75778" name="Picture 2" descr="C:\Stop\Фотографии\K-Computer\IMAG0415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094231" y="4302621"/>
            <a:ext cx="2513504" cy="2300049"/>
          </a:xfrm>
          <a:prstGeom prst="rect">
            <a:avLst/>
          </a:prstGeom>
          <a:noFill/>
        </p:spPr>
      </p:pic>
      <p:pic>
        <p:nvPicPr>
          <p:cNvPr id="10" name="Рисунок 9" descr="Japan10P.jpg"/>
          <p:cNvPicPr>
            <a:picLocks noChangeAspect="1"/>
          </p:cNvPicPr>
          <p:nvPr/>
        </p:nvPicPr>
        <p:blipFill>
          <a:blip r:embed="rId6" cstate="print"/>
          <a:srcRect l="48889" t="24734" r="23651" b="44817"/>
          <a:stretch>
            <a:fillRect/>
          </a:stretch>
        </p:blipFill>
        <p:spPr bwMode="auto">
          <a:xfrm>
            <a:off x="6187666" y="836712"/>
            <a:ext cx="289918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 descr="C:\Stop\Фотографии\K-Computer\IMAG0462.jpg"/>
          <p:cNvPicPr>
            <a:picLocks noChangeAspect="1" noChangeArrowheads="1"/>
          </p:cNvPicPr>
          <p:nvPr/>
        </p:nvPicPr>
        <p:blipFill>
          <a:blip r:embed="rId7" cstate="screen"/>
          <a:srcRect l="8888"/>
          <a:stretch>
            <a:fillRect/>
          </a:stretch>
        </p:blipFill>
        <p:spPr bwMode="auto">
          <a:xfrm>
            <a:off x="6181725" y="846237"/>
            <a:ext cx="2899395" cy="19031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274638"/>
            <a:ext cx="91440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“K Computer”</a:t>
            </a:r>
            <a:r>
              <a:rPr lang="ru-RU" sz="2800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, Япония</a:t>
            </a:r>
          </a:p>
          <a:p>
            <a:pPr algn="ctr">
              <a:defRPr/>
            </a:pP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(#1 </a:t>
            </a:r>
            <a:r>
              <a:rPr lang="en-US" sz="2000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Top500 </a:t>
            </a:r>
            <a:r>
              <a:rPr lang="ru-RU" sz="2000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в </a:t>
            </a:r>
            <a:r>
              <a:rPr lang="en-US" sz="2000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20</a:t>
            </a:r>
            <a:r>
              <a:rPr lang="ru-RU" sz="2000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11 г.</a:t>
            </a:r>
            <a:r>
              <a:rPr lang="en-US" sz="2000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)</a:t>
            </a:r>
            <a:endParaRPr lang="ru-RU" sz="2000" i="1" dirty="0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9633" y="1268760"/>
            <a:ext cx="8919592" cy="394616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7" name="Рисунок 6" descr="IMAG0476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053086" y="4838303"/>
            <a:ext cx="1114572" cy="186371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Рисунок 7" descr="IMAG046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17029" y="5310733"/>
            <a:ext cx="1923049" cy="115005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Рисунок 10" descr="IMAG0470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076103" y="5298074"/>
            <a:ext cx="1944216" cy="116271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Рисунок 11" descr="IMAG0473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134125" y="5301208"/>
            <a:ext cx="1907704" cy="114088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Рисунок 12" descr="IMAG0472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5199881" y="5301208"/>
            <a:ext cx="1902371" cy="113769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8065" y="3933825"/>
            <a:ext cx="3995936" cy="292417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endParaRPr lang="en-US" sz="2000" i="1" dirty="0" smtClean="0">
              <a:solidFill>
                <a:srgbClr val="3333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en-US" sz="2000" i="1" dirty="0" smtClean="0">
                <a:solidFill>
                  <a:srgbClr val="000066"/>
                </a:solidFill>
              </a:rPr>
              <a:t>18 688 </a:t>
            </a:r>
            <a:r>
              <a:rPr lang="ru-RU" sz="2000" i="1" dirty="0" smtClean="0">
                <a:solidFill>
                  <a:srgbClr val="000066"/>
                </a:solidFill>
              </a:rPr>
              <a:t>вычислительных узлов:</a:t>
            </a:r>
            <a:endParaRPr lang="ru-RU" sz="1000" i="1" dirty="0" smtClean="0">
              <a:solidFill>
                <a:srgbClr val="000066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endParaRPr lang="en-US" sz="1000" i="1" dirty="0" smtClean="0">
              <a:solidFill>
                <a:srgbClr val="000066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en-US" sz="2000" i="1" dirty="0" smtClean="0">
                <a:solidFill>
                  <a:srgbClr val="000066"/>
                </a:solidFill>
              </a:rPr>
              <a:t>18 688</a:t>
            </a:r>
            <a:r>
              <a:rPr lang="ru-RU" sz="2000" i="1" dirty="0" smtClean="0">
                <a:solidFill>
                  <a:srgbClr val="000066"/>
                </a:solidFill>
              </a:rPr>
              <a:t> </a:t>
            </a:r>
            <a:r>
              <a:rPr lang="en-US" sz="2000" i="1" dirty="0" smtClean="0">
                <a:solidFill>
                  <a:srgbClr val="000066"/>
                </a:solidFill>
              </a:rPr>
              <a:t>AMD </a:t>
            </a:r>
            <a:r>
              <a:rPr lang="en-US" sz="2000" i="1" dirty="0" err="1" smtClean="0">
                <a:solidFill>
                  <a:srgbClr val="000066"/>
                </a:solidFill>
              </a:rPr>
              <a:t>Opteron</a:t>
            </a:r>
            <a:r>
              <a:rPr lang="en-US" sz="2000" i="1" dirty="0" smtClean="0">
                <a:solidFill>
                  <a:srgbClr val="000066"/>
                </a:solidFill>
              </a:rPr>
              <a:t>, 16-core</a:t>
            </a: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en-US" sz="2000" i="1" dirty="0" smtClean="0">
                <a:solidFill>
                  <a:srgbClr val="000066"/>
                </a:solidFill>
              </a:rPr>
              <a:t>(299 008 </a:t>
            </a:r>
            <a:r>
              <a:rPr lang="ru-RU" sz="2000" i="1" dirty="0" smtClean="0">
                <a:solidFill>
                  <a:srgbClr val="000066"/>
                </a:solidFill>
              </a:rPr>
              <a:t>ядер</a:t>
            </a:r>
            <a:r>
              <a:rPr lang="en-US" sz="2000" i="1" dirty="0" smtClean="0">
                <a:solidFill>
                  <a:srgbClr val="000066"/>
                </a:solidFill>
              </a:rPr>
              <a:t>), </a:t>
            </a: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en-US" sz="2000" i="1" dirty="0" smtClean="0">
                <a:solidFill>
                  <a:srgbClr val="000066"/>
                </a:solidFill>
              </a:rPr>
              <a:t>18 688 NVIDIA Tesla K20</a:t>
            </a:r>
            <a:r>
              <a:rPr lang="ru-RU" sz="2000" i="1" dirty="0" smtClean="0">
                <a:solidFill>
                  <a:srgbClr val="000066"/>
                </a:solidFill>
              </a:rPr>
              <a:t>.</a:t>
            </a:r>
            <a:endParaRPr lang="en-US" sz="2000" i="1" dirty="0" smtClean="0">
              <a:solidFill>
                <a:srgbClr val="000066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endParaRPr lang="ru-RU" sz="2000" i="1" dirty="0" smtClean="0">
              <a:solidFill>
                <a:srgbClr val="000066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endParaRPr lang="en-US" sz="2000" i="1" dirty="0" smtClean="0">
              <a:solidFill>
                <a:srgbClr val="000066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ru-RU" sz="2000" i="1" dirty="0" smtClean="0">
                <a:solidFill>
                  <a:srgbClr val="000066"/>
                </a:solidFill>
              </a:rPr>
              <a:t>Производительность:</a:t>
            </a: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en-US" sz="2000" i="1" dirty="0" smtClean="0">
                <a:solidFill>
                  <a:srgbClr val="FF0000"/>
                </a:solidFill>
              </a:rPr>
              <a:t>17,59</a:t>
            </a:r>
            <a:r>
              <a:rPr lang="ru-RU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Pflop</a:t>
            </a:r>
            <a:r>
              <a:rPr lang="en-US" sz="2000" i="1" dirty="0" smtClean="0">
                <a:solidFill>
                  <a:srgbClr val="FF0000"/>
                </a:solidFill>
              </a:rPr>
              <a:t>/s</a:t>
            </a:r>
            <a:endParaRPr lang="ru-RU" sz="2000" i="1" dirty="0" smtClean="0">
              <a:solidFill>
                <a:srgbClr val="000066"/>
              </a:solidFill>
            </a:endParaRPr>
          </a:p>
        </p:txBody>
      </p:sp>
      <p:sp>
        <p:nvSpPr>
          <p:cNvPr id="126984" name="Rectangle 8"/>
          <p:cNvSpPr>
            <a:spLocks noChangeArrowheads="1"/>
          </p:cNvSpPr>
          <p:nvPr/>
        </p:nvSpPr>
        <p:spPr bwMode="auto">
          <a:xfrm>
            <a:off x="0" y="0"/>
            <a:ext cx="914400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Суперкомпьютер</a:t>
            </a:r>
            <a:r>
              <a:rPr lang="en-US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“Titan”</a:t>
            </a:r>
            <a:r>
              <a:rPr lang="ru-RU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Cray XK7</a:t>
            </a:r>
            <a:r>
              <a:rPr lang="ru-RU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США</a:t>
            </a:r>
            <a:endParaRPr lang="ru-RU" sz="28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ru-RU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en-US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#1 Top500 </a:t>
            </a:r>
            <a:r>
              <a:rPr lang="ru-RU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в 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2012</a:t>
            </a: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г</a:t>
            </a: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., ноябрь)</a:t>
            </a:r>
            <a:endParaRPr lang="ru-RU" sz="20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2" cstate="print"/>
          <a:srcRect b="15553"/>
          <a:stretch>
            <a:fillRect/>
          </a:stretch>
        </p:blipFill>
        <p:spPr bwMode="auto">
          <a:xfrm>
            <a:off x="381818" y="1210469"/>
            <a:ext cx="840093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AutoShape 5" descr="data:image/jpeg;base64,/9j/4AAQSkZJRgABAQAAAQABAAD/2wCEAAkGBhQSEBUUEhQVFRUUFRkZGRgVFxkYGBcaFBcVFhcVFhgYHCYeGBkkGRgXIC8gIykpLC4sFh4yNTAqNyYrLSkBCQoKDgwOGg8PGiwlHyQvLSwsLC0sLCwsLCwsLCksLCwpLCwsLCwpKSwsLCwsLC8sLCwsKSwsLCwsLCwpLCwsLP/AABEIAKIBOAMBIgACEQEDEQH/xAAcAAEAAwADAQEAAAAAAAAAAAAABQYHAwQIAgH/xABNEAACAQIDBAQKBgUJBwUAAAABAgMAEQQSIQUGMUEHE1FhFCIyUnGBkZKh0hdCY3JzsSMkYoKyMzQ1Q1NUg7PwFUSiwcLD0SUmk+Hi/8QAGgEBAAMBAQEAAAAAAAAAAAAAAAECAwQFBv/EADERAAICAQMCAwYGAgMAAAAAAAABAhEDBBIhMUETUZEiMmFxgaEUM7HB4fAFUiNC0f/aAAwDAQACEQMRAD8A3GlKUApSlAKVWds75rhcZHDKAIpUuJAfIYMykNyy6DXlfXumNj7ZixUXWQtmW5HYQRxBHLkfQRUWjNZItuKfJ3qVX8TvL1W0Vw0mizRK0Z7HzOpQ/eAFu8W51OYbELIiuhDKwBBHAg6g0smM1K0uxyUpSpLilKUApSlAKVVds9JOEgJUMZmHERWIB7C5IX2E1HfSPORmXZ2IK+d43Dt0iIqu5GD1GNOr/f8AQvdKoeB6XIGNpopItbXFnA9NrN8Kuez9pRzoHhdXU81N/Uew9x1qU0+hbHmhk91nZpSlSailKUApSlAKUpQClKUApSlAKUpQClKUApSlAKUpQClKUApSlAfMkgUEkgAcSeA7zX1VJ3+x2JwtpoyHw8g6uWJxcAsCAynioI07LgaG9V7cTpEMWWDFNePQJIeKdgc807+Xo4U3pOmcstVGOTZLgiukrAmLHvxyyASKL6AuAHt2EspJ9VfG4e9gwUzdZcwygBralSPJcDnxIPOx7rVY+lvF4d0hCurTKx0Ug2jZbnMRw1C29dZrWUuJcHk5m8Wdyi/iSu39vSYmUM7lhHdY2tZsoYlS37ViNe6tk3Gw5TZ2HDcTGG9TkuPgwrB0QsQBxJsPSdBXpDCwBEVBwVQo9Ci3/KrY+W2dOguU5Tf9/tHLX4TVY2/v9BhpxCTcgXkI1yC1wgA4yMbaaAA3NUqXfdsdjYkmYRYTP4yE2DKoLfpW+sCQARw158au5pHbk1UIOrt9DWoZldQykEHgRwPeDzHfX3UbsDbAxMXWopWMsQmbQsqnLnt9UEg2HYB22qSq50xdq0KybpE35aV2w0DWiUkSMD/KEcVB8wcO/XlxvO/W2jhsDI6mztZEPYz6XHeFzH1VkO6GzRPjoIyLqXuw7VQFyD6QtvXWU32R52syu1ij3NG3A3FSGNZ51DTMAyhhpEDqAB59uJ5cBzveKUrRKjux44447Ylb3s3KixqE2CTAeLIBx7nt5S/Ecu/JdnbTxGzsS2W6ujZXQ+S1uTDmOwjtuK36su6XtjBXixCjy/0b95UZkPptmH7orOa7o4tZhpeLDho0DYG20xcCzR8G0IPFWHFT3j4gg86kayPom2wUxTQE+LMpIH7cYv8AFM3uitcq8XaOnTZfFxqXc4Mbj44UzyuqKObkAejXn3VCbD33gxeJeGG5yJmDnQPY2bKDrYXXU8bnTTWO3/j8Jkw2BU2M0hkY8SiRqbt67n3bVnO7eMOC2ihfTJKY5PQSY29Q4+qqylTMM2plDIl2vk3mlKVod5WT0kYC5BmII+zk+WuTC9IGCkkSNJSWdgqjq5BcsbAXK2GtVPpkjF8MbD+tH+VUn0QxDwOU21M51t2Rx/8Ak1nue6jgWbI83hcen8l1xmLWKNpHNlRSzGxNgouTYanSq99JWA/tz/8AHJ8td3eveVMHAXPjSN4sac3b1a5Rz9nEioHc7cbKTisYoeeQl8pAtGWNySvDPr6uA7as27pG2TJPeoY6+PwLTsfbcWKjMkDZkDFblSuoAJ0YA8xXfr8AtX7VjoV1yKUpQkUpSgFKUoBSlKAUpSgFfjDTsr9pQGZb9bfxQwr4bEYci7L+nS/VOqsGDAW8VjYaE6a1m1elWUEWOoNVLbvRphZ7tGOoc84x4pPenD2WrKUGzy9To5ze5O/mYvSpXeHdmbByZJl0PkuuqvbsPI9oOv51FVj0PJlFxdMld04A+OwytwMyfA5re0Vt+8W2lwuGkma3ijxR5zHRV9Z+F6wDB4popEkTRkYMPSpBH5VM71b4y45lzgIieSikkXtqxJ4n8h673jKkdmn1CxY5Lv2ISednZncksxJJPEkm5Ptqa3T3Tkx0thdY1I6x+weava5+HE98FV63C3+jwkZgnU5MxZXQXILcQ44kd49FqrGr5MMChKa8R8Gr4XCrGiogsqKFUDkALAVy1Wdj9IGHxMvVxiTNyumrdpAW+VRzLWGtWaulNPofRQnGSuLM86Y5D1EC8jIx9YSw/M1VujEj/aUf3JLe4f8Alerx0r7PMmBDgawyKx+610PxZT6qzPdPaQgxsEhNlEgDHsV7ox9QYn1VjLiR5Go9nUqT+B6ApSlbntCqf0qxg7OJ82WMj1kr+RNXCqJ0u40LhI4+ckoPqRST8SvtqsujOfUusUr8igbjuRtHDW/tLe1WB+BreqxXox2cZdoI1vFhVnPpIKKPa1/3TWn757Z8GwUsgNmK5U+8+gI9Grfu1THwrOXQvZhcn0IndY+FY/FYs6oh8Hi7MqauR6TY/vGqN0nbL6rHswHizKHHp8lvit/3qte70e0sLhkijwcJVbm7SgMSxLEsL8dfhUL0gxY2WJJcTh441iNsySBj+ksLEX4XAqJe6Z5luwU0769H9S/7nbV8IwUMhN2y5W+8nisfWRf11NVmvQ/tXSbDk8CJF9dlf/o9taVWkXaO/T5PExpmadMo/mv+L/2q5+jra0eG2ZLLK1lWdvSTkisqjmT2VwdMv+6/4v8A2qjt09yo8bs6RrZZxKwR7m3iqhCsL2sSTra+tZ87nRwSclqpOC5r9kWHdDC+HzHaE5U2YrDGDcRBTxP7Wt/Xm5ra91hu6e8cmzsUVkDBC2SZOYym2YDzlN/SLjsrboJ1dVdCGVgCCNQQdQRV4O0dOjyRnD49zkpSlXO0UpSgFKUoBSlKAUpSgFKUoBVf21vV4HOoxCkQSaLKoJyMOKSL8QRyvpoTVgqA3w3ZOMgKJIyNyFyUaxuA6+n6w1HfwqHdcGeXdtuHUreC6XY85WeIgAkdZEcymxsGytYgHjxNXTZO3IMSuaCRXA420I+8p1X1isA2hs+SCRo5VKOp1B+BB5g8iK/MFjpIXDxOyOODKbH0d47jpWKyNdTyceuyQdTV/qb9vDsyKfDSJNbJlJufqFQSHB5Eca88irJtbf8AxeIg6mRlCnyii5WcdjG9rdwAvVcqJyT6GWrzxyyTihSlKzOIVO7J3HxeIUPHFZDwZyEB7xfUjvAtV03H6OFCpPihmYgMsRHirfUFx9Zu7gOdzwuO0N4IoZ4oGYB5SbAkDKqqxzNfgCVyjtJ7jWqh3Z6WHRWt2V0Rm4u7jYSErJFGsh8qRHLl+y91GUDsFxzqz1X13zhkxKYfD/pnJ8ZlP6NFXVmLfWPIAX1I1FWCtlXY9XFsUdsOiOLF4VZI2jcXV1KsO0MLEVgu8+7b4KcxvcqblH5Ovb6RwI7e4it/rqbT2TFiIzHMgdTyPI9oI1U94qso7jLU6dZl8UVXo73yXERLBK1p4xYX/rFXgw7WA4juv22utZttToiIbNhZ8tjcLJe4PdImo9l++uxhottxDL+hlA0DOVJ9t1J9d6hNrhozxZMmNbckW/iuS/SyhVLMQABckmwAHEkngKxLfLbrbQxoEILKv6OJQNWudWt+0fgBfnVqxe6O08bYYvERpHfyE1HuqAG9bGrPu1uXBghdAWkIsZH1bvC8lHcPXejuXBGWOTUezVR+PX0PjcjdYYLD2axlks0hHbyQdy6+kknnULvRN4XtTC4MapEetlHK4GYA/ugD/Fqz7eixbBRhHhQ65jKGPZly2HHjx7qp2ztxtoQYhsQmIgaV82YuHIbMQTfxe0DhbhUvyRbLFpLHCLri/kaNUdvDszwjCzRc3Qgfe4qfUwBrm2WswiXwgoZdcxjBCcTawOvk2ri22mIMY8FaJXzC5lDFctje2Xne3xq3Y6pcx5RiW6G1vBsbFIdFzZX+6/itf0Xv+7W+1k8vRJiWYs00N2JJ8viTc/Vq47ubN2hCUSeaGSFQQbBussFIUBiADY21Otqzha4ZwaNZMVxlF0VrplP81/xf+1Up0RH9Rf8AHb+CKupvDuVj8aUM82G/R5soQOPKte/i6nQeyu3urutjsEQiy4cwtIGcWfNayhspsLGwHHspzusRjP8AEPJtdfwdLpR3TzL4XEPGUWlA5qNBJ6RwPdbsqM6Nd8uqYYWZv0bn9Gx+oxPkH9lj7Ce/TS9sRStA6wGMSEADrQSliRmzAcfFvWYjofxP9tD/AMfy0kmnaIzYpwzLJiXzNbpVZ3d2ftCJkXETQyxKCDYN1hsLL4xAB1tqdas1aJnoQluVtUKUpUlxSlKAUpSgFKUoBSlKAV8u4AuSABzPCvqultbY8WJjMcyB1PbxB7VPEHvFCHdcGY9J+8GGxDIkNnkjJzSr5OU/1YP19bG/Acr3NUSr/tnokmWT9WdXjP8AaHKy9xIFm9It6K60fRHizxeAfvufySueUZN9Dwc2HNkm24lJpV7HQ/if7aH/AI/lqM2x0cYzDqWyrKo1JiJYgdpUgN7AartZk9NlircWVepfdDZwnx0EbaqXuw7QgLkesLb11EVyYfEMjBkZlZeDKSCPQRqKhGMGlJNm2b377x4JCos85Hip2X4NJbgO7ifiMW2hj3mkaSVizubkn/WgA0A5WrhdyxJYkkm5JNySeZJ4mpTd7dmbGPlhXQeU7aInpPM9w1qzk5M6c2aeolSXyRpHR/syDBxAyyRjEz2uhZc6g6rGFve/M9/oFXmqhgth4XZGHedvHkA1kIGZi2gRB9W5/wDsm1c+x9/sPJDE0sqLLJp1a3ZgxYqFsATfh7a2XHDPXxSjjioSpPyJDeLeiLBKhlDkOSBkUNwF9dRUH9LOD+29wfNV0rA99YQu0MSFAA6y9h+0qsfiTUTbRnq8uTCt0Wq+RpS9KmEPBZzbsj//AFSLpXwRNj1q95S4Hukn4V2ujVANmQ2HEyE9/wClcXrtbz7nw4yNrqqy28WQCzA8sxHlL2g+qxqfaqyy8eUFOLXS6r+SS2ZtiHELmgkWQc8p1Hcw4qfTXcrztgNoTYSfPGSkiEgjkbGzIw5rccK3vYm1BicPHMugkUG3YeDL6iCPVSMrGm1PjWmqaO9SobaW+OEw8pimmVHABIIb6wuNQtuFdf6QcB/eF9j/AC1a0dDywXDkvUsNKjNlbyYfEh2gkDiO2YgMLXBI4gdh4dlR69ImAPDEL7r/AC0tB5YJXuXqWOlVxukPAD/eF91/lr9TpCwBNvCF9auPzWm5EeNj/wBl6osVK6eA2xDP/IyxyfcYEj0gG4ruVJomnyhSlKEilRG1d7MLhjaaZFYfVF2YelVBI9dRB6UcF50lu3q2tUbkZSzY4unJFupURsrezC4k2hmVmP1TdW9SsAT6qk4sQrZsrBsrZWsQcrCxKm3A2I076my8ZRlymclKhtpb4YTDyGKaYI4ANiG4HhqBaut9IOA/vC+x/lqLRV5YJ05L1LFSq4ekPAf3lPY/y0+kPAf3hfdk+Wm5EeNj/wBl6osdK/Fa+or9qTUUpSgFKUoBSlUDfXdbEENLHjXC8THNL1a+hWFl9TD11DdGeWbhG0rLFs7fbCTGwmVGBIKyHI1wbW8bQ+ompxWBFxqD2V5taFuw/n8edckWOkRSiyOqniquyg+lQbGslk8zzI/5GS96JM7+zQtj5Dh7ZdMxXyS/1ytu+1+0gmq/SlZN2ebOW6Tl5khu9s5Z8VFE7ZFkcAkceZsO8nQd5rdL4fA4f6sUMY/13sxPpJNeewalhLjMcQl5sRk4DVgvK5PAHvNXjKjq02oWJNKNt9Dvb575PjpLC6QofETmTwzv+1blyB9JP30eCBcX1uIlSNYVzLnIGZzoLX42Fz6bV39ndE2KexlaOIdhOdvYun/FVv2B0Y4fDsHkJnccM4AQHtCa3PpJqVGTds0x4M88iySXqW3Dzq6hkN1YXB7QeBFYVv1/SWJ/EH8CVvNYNv1/SWJ/EH8CVbJ0On/Iflr5/sap0c/0ZB6H/wA2SrI7gAkmwGpJ5d9Zzujv7hsNgYo5etzJmvaMkHM7MLNw4Go/eLpAfHfq2FXq0k0LSOqM4P1bk5UB9JJ4dxlSSRpHU44Yo826XBS9r4sS4iWReDyuw9DOWHwNbduPg2i2fh1YWOTNbs6xmcD2NVU3Y6KcriTFsrZTcRJqCf22Nrj9ke3lWkVEItcspo8E4Nzn3Oti8BG6sHRWuLG6g3HZrXn/AGHGGxUCsAQZogQdQQXUEH1V6IbhXnvd7+eYf8eL/MWmTqimvXtQ/vkegYsOq+SqrfsAH5VRuljAoMEjKigiZRcKAbFJLi45Xt7KvtUvpZ/mA/GT8nq8uh2alLwpfIrnRBhVaedmUEqiZSQDbMzXt2cBWl43Y8My5ZYo3H7Sg+w8R6qzrob/AJTE/cj/ADkrUaiHumWiinhV/H9TKd9dwPBQcThCwVDdluc0f7aNxyjnzHG9uEluB0gNK4w+JN3OkcnAsR9R/wBrsPPgdeOgzRBlKsLqwIIPAgixB9Veedo4ZsNiZEUkNDKwU87o3it8AapL2XaOfOvw01OHR9UeiazLpC3+YO2GwzZcukkgOt+aIeVuZ4300sb3fF7Zy4BsSOPg/Wgd5TMB7SKxTdjBdfjoEfxg8oLX+sBd2v6QD7atN9ka6zM/ZhD/ALGh7h7gIkaz4lA8r+MquLhAdQSDxc8deHpvV8MYtawt2cvZX1SrpUdeLFHHHbEoO/HR+jRtPhUySp4xRNA4GpKgeS44i3H02NffRFMWwk1zc9eTc6k5kjNyeetXuojd/dtMIZurYlZpTJlsAEv9Ve6q7ebRl4CjlU4/U+t48Cj4WfMik9U+pAJ0Q2N+41je4i32jhgfPPH7jmtt2uP1eX8J/wCE1ie4H9I4b7x/y3qs+qOXVr/mx/P90bi2AjPGND6VH/iqRvt0cpIhlwiBJF1Ma6LIOeUcFf0aH41bdt7bjw0DyOyjKpIFxdmt4qgcyTpXV3L2lJiMDFLKQztmuQAOEjqNBpwAq7p8HZkjjyPw31qz53I2h12AhY+Uq5GvxzRHIb9+gPrqdr8Ar9qUbQW2KTFKUqSwpSlAK/LV+0oBXXxeAjlXLIiODydQw+NdilCGrKLtrongku2HZoW7PLT2E5h6j6qzLbew5cJKYpls3EEaqw5Mp5ivQ9V/fbdoYzCsoH6VAWjPPNbyfQ3D2HlWcoLscGo0cZRcoKmUjcXo7E6LiMTfq21SMaZx5zkahTyA48eHHUcLg0iQJGioo4KoAA9Qro7r41ZcHAyaDq1FvNKDKy+ogj1VKVaKSXB0afFDHBbfUUpSrHQKwbfr+ksT+IP4EreawTfc/wDqOJ/E/wClayydDzf8j+WvmaruJCsmy4FdQysjAhhcEZ3FiDWZ79bq+BYjxQepkuYzxt50ZPaLj1Ed9ad0dH/0yD0P8JHrt727vjGYV4tM/lRk8nXh6jqD3E1LjcS+TB4uCNdUlXoVzox3s66PwaVryRjxCTq6Dl3lfyt2Gr5XnLCYqTDzK63SSJufIqbFSPaCPTW87t7fTGYdZU0J0ZeaMOKn8weYIpCV8EaLPvjsl1RJtwrz3u7/ADzD/jxf5i16Dfga89bvn9bw/wCPF/mLUZOqKa/3of3yPQ9UvpZP6gPxk/J6ulUnpbP6ivfOn8Ehq8ujOvU/lS+RB9DZ/S4n7kf5vWpVlnQ2f02I+4n8T1qdRD3TPRfkr6/qK8+b04kPjcQw1Bme3eAxF/hWw77b0Lg8OxBHWuCI1534ZyPNXj6bDnWX7i7sNjMSCwPVRkNITwNtQneW591+6qz5dHPrX4ko4o9TTcfgT/sZoreMuDtbvWIae0VlW5GIybRwxPDrMvvhkHxYVvLLcWOoNYLvNsN8BiyouAGzxN2qDdfWpsD3jvFJqqY1sHBwmuxvdfjHSo3dzbqYvDpKhFyLMvNHHlKf+XaCDUnWp6cZKStFG2l0jy4fL1+BljzcLyLY24i4WvrZHSLJiTaHBSOAVDESLZcx4m6+k27q6fTH/I4f8Vv4K+ehv+SxH30/hNZW91HneJk8fwt3HyXl8i9bX/m8v4T/AMJrCtz8Ck2NgjlGZHYhhci/iMeIN+IFbrtf+by/hP8AwmsP3FNto4b8T81ak+qK63nLjv8AvKNI2r0XYRom6lDHJlOUh2IvbQEMSLXrv9HkTLs6FXVkZS9wwKn+UcjQ9xqyV8u4AJJAAFyToABxJq+1J2d0cMIT3xVcUfVKrm7e9fhmInEajqIgoV9czsS1zbhlsNOfDtsLHUp2aQmpq4ilKVJYUpSgFKUoBSlKAUpSgKrJN/s/FEtphcU978oZzxv2JJxvyYHhVqBrhxmDSWNo5FDI4sQeBH+udVIYbHbP0hXwzDDyUY2mjHmg/XA5aH0Cq9DC3j7cfp/Bc6VX92d8FxjyIIpYnjALCQAcSRbje+nMCo7EdKmDR2U9aSrFTZBa6mxtdgancifHxpKTfBMbxpjCE8CaIG5z9bfhYZbWB76z7G9F+OlkeSSSAu5LMczC5PcI9Ksv0t4L7X3B81PpbwX2vuD5qo9r6s5cr0+V+1P7nV2Hu/tXCxrFHJhjGGvZixIDG7AHIO8+ur/VK+lvBfa+4Pmp9LeC+19wfNUpxXc0x5cONUp/c6e+vRw+In67DFFL/wAorkqLjg4sDqRxHaL8zXS2JuNtLCMWgmgXN5QLMVa3C4Mfp1461M/S3gvtfcHzU+lvBfa+4Pmqvs3dmLjpnLepU/gztTJtYxhR4GCUIZj1lwxZtVAFrZcvEcb1TsN0V42N1dXgzIwYeM/FSCP6vXUVZ/pbwX2vuD5qfS3gvtfcHzUe19yZ/h51un0+JO7IbG2k8JGHvYdX1WexPjXz5uXk8O+qxvFu7tPGxrHKcIqq2ayGQXNiNSVPImu19LeC+19wfNT6W8F9r7g+apbi+5eU8Mo7XP7kJsTcLaOEl6yGTDhrWILMVYGxsRk7QKsUy7YcWBwUf7S9YT6gwI+FcH0t4L7X3B81PpbwX2vuD5qLau5SPgQVRnx8zo4foteWTrcbiWkY8Ql7nuztwHcFHdar1s7ZscEYjhQIi8APiSeJPedaqf0t4L7X3B81PpbwX2vuD5qlOKNMc9Pj5i0XWo7bmwIcXH1cy3HEEaMp7VPI/A86rf0t4L7X3B81PpbwX2vuD5qndE0eowyVOSIuLcDG4KUyYHEKwPFX8XMOxhYq3p07rVLLtPbFreCYe/bnFvTbrK+fpbwX2vuD5qfS3gvtfcHzVX2V0Zzp4I+7Ovr/AOkdtDcrH491bGTRRqt7LGC2W9r2GgvoNSxq27s7qxYGMrEWJcgszG5JAIGg0A1PD41B/S3gvtfcHzU+lvBfa+4Pmotq5Lwlp4S3brfm2SW34doSGRMP4MImTKGkL9Z4y2bhdeZtpVHwvRbjonV0kgDIwZTnfQqbjjHrVm+lvBfa+4Pmp9LeC+19wfNR7X3KZPw+R3Kf3O7GdrAWIwJPbeYfAVEbe2DtbFIUeTDLGeKxs6hu5iUJI7r2rtfS3gvtfcHzU+lvBfa+4PmpcfMtKWGSp5PuSm4+7ZwWF6t8pkZ2ZyuoubAAEgXsoHrvVhqlfS3gvtfcHzVYd3t4osZGZIc2VWynMLG4APo4EVZNdEb4smKlCDJSlKVY6BSlKAUpSgFKUoBSlKAUpSgPxjYE/lr8KgsLvLg5Z+pBtMb+LJE6NcC5HjqNba241PVQN5t1jipsTJCSuIhaJkINi1owct+RuAQe0dhqsr7GGaUopOKv4Ft2pi4MOmeVLIOJWJnC25tkU5R3nSuXAmKWNZEQZW1GaMqSO2zAG1VXA70jG7MxSyeLPHh5VkW1uEbDOByBPEcjcdl7FPtZMOkKEFpJAFjjW2Zyqgm2YhQAOJJAomRHIpe0ulHf8ETzF90U8ETzF90VFbJ3oWcTgRSrJhzleMhS19bBcrENfKefKo7dffF8SZC2HlydayqVVSsaoimznNmL3ubAHygBS0W8WHHxJzZ+Jw84JhMUgVspK5SARy0rteCJ5i+6Kgd1Np4QrP4NH1KROesLLkF7EsSCbgADna1uFfjb8xiMTmKbwYtl67KuXjlzZM3WZL6Xy0tELJHanJon/BE8xfdFPBE8xfdFRW2t7oMN1WfO3XEZCilgQSPGzcDob2FyeQNfOF3tRsSMNJFNDI6lk6wLZwLk2KsbGwOh7Km0W8SF1ZL+CJ5i+6Kjts7XwmFW87RpcEhbAs1vNUC5rr7T3xjiEpWOSZcOQJWjyWjJ5HOwLEc8oNudQnSVOs2y0lXyXeN1JGoDg+w2NQ3xwUyZUoyceqLouFQjyF90VCy7y4NZupKt1utk8HkLG19VATUWBNx2VPJwHoqi7QX/ANxQfgH+DEUfBOWTilXdpepdVwqEXyLr2qB8LV++CJ5i+6K5qgNpb4RxdaVjkmGHIErR5LRk8jnYFiOeUG3OpdI0lKMVbOxtja2FwoBnMaX4LlBZvuqBc+nhUj4InmL7oqldJGKWbZ0Eq+S8sTLca2dHPDtseFTSb5IMQkMsM0JlNo2lVQrnsBVjY3I0PaL2vUXyYrKt7TquK+pN+CJ5i+6KeCJ5i+6KjcXvIqzmCKOSeVVzOseUBAeGZnZRc30HGvnB73QSYd5xnCxXEilCZEK8QyLc+vhx10NptGu+F1ZKeCJ5i+6KeCJ5i+6Kgdmb7xztH1cM+Rw5MpS0ceTNcO17XsOV7Zh32PvzEDC3Vy9TO+SOayZGJNh4ubOBfmVHCotFfFx1dk94InmL7op4InmL7oqubyb2PBiYII4ZG6x7kgA5lUXZIgSLtqLk2t+Uhit50QRAxy9dPfJBZes0vct42VVA1uWqbRPiQtryJPwRPMX3RTwRPMX3RUbszeaOWWSEq8U0Qu0bgZraeMpQkONRwPMVHR9IMTlhDDiJSkgQhIjcX0zsD5IvcWaxuDppS0HkxruWPwRPMX3RXIiACwAA7tKhcNvWj4w4TqpVlUFjmyZcoFwwIckg3HAX11tY27eyNs+EZ7RSII3KEvksWQkMFyu17EWvw9hpaJU4t8EjSlKk0FKUoBSlKAUpSgFKUoBSlKAVWdhbTV8dirCQCQx5C0Uiq2SOz2LKBodNfVVmpUFJRbafkZ/v/uo6lsXhAQ5RlmRR5aupVmA5m3Ec7A8RrKb37QeHwXKnlPlaYRdY8KkKG6sZTZmF+R8k6GrZSo2mTwL2nF1ZRNymMWOxiMkw610dDIj3KgSHM7MNL3HHW5tbiB+9H2M6hJ4ZUkWQTyOQYnIy5V1zBSLeKeeulr3q9Uoo0I4dtU+l/cznYmCaZNpwgOjYiSRoy6OoZSWsbsoFjcDt1pJjC2yBgxFL4TlWLqura4KuLuWtly5RfNe2taNSo2lVp6VX2a+jM83owDRYXZ8Fnd4JImfIjsAqAhmuoOgPrrubcnvtfCSBXKRo2dhHIVUyK2UEhedx6L61d6VO0l4PJ+X2M429PJK+PgEUiWF40hiIE7EXaWV1XxtALAkA3t4xrh23iut2LBCkcxkURDL1Ulz1SgOR4vAHS/srTaVG0q9O3fPXg4cHiVkQMt7HtBU6acGAI1HZVCxuKvtyOcJKYkiKM/Uy2DBZhbyLnVhqO2tDpVmrNsmNzS56O/QruP3nzNFFhlkLySKpYxSBY0uC7EugF8oIA7TVb27iJJZMfAIpEAW8aQxEdexHjSyyKPG5aEgG9vGOlaNSoasrPFKfVmZ7ZZpdi4VY45WaN4lK9W9yY42zZRa5A4XGmlTG3gNoS4RYAxEcwlkkKMoRVschLAeOT9Uai2tqulKbSvgdm/L7FJ2f+pbRxbThhHicrxyBWZfFLXjJUGzeNoD5veK4NgYJ448fiZUeNcUzdWhVs9iZMpKAEgkuBw5Gr7Sm0lYK79Lr6lR6Pjl2asTI2eMPmjdGUnM8hA8YWNx6eNVPF4uSbD4eVo5QYcUpaJIWSGCNWNlRQtmPDXU8RpwOtUqNvFFZae4qN9FRR96sQfDNn4nJJ1Kl8x6tiVzhQMygZgediL6GvvbCMm0cNjsshg6oxsQjZo79ZZmS2YKc45aWN+VXWlTtLPDbbvun9UUnBYdp9rNjFVlgihyByrL1psb5QRdlFzrb6otTceW2LxuZXXrpy8ZaN1DLeQ3BZQOBHHtq7UptCw0077t+pSt9sLJFi8JisOoaTMYCDwPWBsl+4Evf1Va9mYAQwpGuoRbXPFjxZj3kkk95qMwUGIlxBfEokccLP1QVsxctdRI3ZZMwA+0OgsKnaJdyccPacvP+/cUpSrG4pSlAKUpQClKUApSlAKUpQClKUApSlAKUpQClKUApSlAKUpQClKUApSlAKUpQClKUApSlAKUpQClKUApSlAKUpQ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663" name="AutoShape 7" descr="data:image/jpeg;base64,/9j/4AAQSkZJRgABAQAAAQABAAD/2wCEAAkGBhQSEBUUEhQVFRUUFRkZGRgVFxkYGBcaFBcVFhcVFhgYHCYeGBkkGRgXIC8gIykpLC4sFh4yNTAqNyYrLSkBCQoKDgwOGg8PGiwlHyQvLSwsLC0sLCwsLCwsLCksLCwpLCwsLCwpKSwsLCwsLC8sLCwsKSwsLCwsLCwpLCwsLP/AABEIAKIBOAMBIgACEQEDEQH/xAAcAAEAAwADAQEAAAAAAAAAAAAABQYHAwQIAgH/xABNEAACAQIDBAQKBgUJBwUAAAABAgMAEQQSIQUGMUEHE1FhFCIyUnGBkZKh0hdCY3JzsSMkYoKyMzQ1Q1NUg7PwFUSiwcLD0SUmk+Hi/8QAGgEBAAMBAQEAAAAAAAAAAAAAAAECAwQFBv/EADERAAICAQMCAwYGAgMAAAAAAAABAhEDBBIhMUETUZEiMmFxgaEUM7HB4fAFUiNC0f/aAAwDAQACEQMRAD8A3GlKUApSlAKVWds75rhcZHDKAIpUuJAfIYMykNyy6DXlfXumNj7ZixUXWQtmW5HYQRxBHLkfQRUWjNZItuKfJ3qVX8TvL1W0Vw0mizRK0Z7HzOpQ/eAFu8W51OYbELIiuhDKwBBHAg6g0smM1K0uxyUpSpLilKUApSlAKVVds9JOEgJUMZmHERWIB7C5IX2E1HfSPORmXZ2IK+d43Dt0iIqu5GD1GNOr/f8AQvdKoeB6XIGNpopItbXFnA9NrN8Kuez9pRzoHhdXU81N/Uew9x1qU0+hbHmhk91nZpSlSailKUApSlAKUpQClKUApSlAKUpQClKUApSlAKUpQClKUApSlAfMkgUEkgAcSeA7zX1VJ3+x2JwtpoyHw8g6uWJxcAsCAynioI07LgaG9V7cTpEMWWDFNePQJIeKdgc807+Xo4U3pOmcstVGOTZLgiukrAmLHvxyyASKL6AuAHt2EspJ9VfG4e9gwUzdZcwygBralSPJcDnxIPOx7rVY+lvF4d0hCurTKx0Ug2jZbnMRw1C29dZrWUuJcHk5m8Wdyi/iSu39vSYmUM7lhHdY2tZsoYlS37ViNe6tk3Gw5TZ2HDcTGG9TkuPgwrB0QsQBxJsPSdBXpDCwBEVBwVQo9Ci3/KrY+W2dOguU5Tf9/tHLX4TVY2/v9BhpxCTcgXkI1yC1wgA4yMbaaAA3NUqXfdsdjYkmYRYTP4yE2DKoLfpW+sCQARw158au5pHbk1UIOrt9DWoZldQykEHgRwPeDzHfX3UbsDbAxMXWopWMsQmbQsqnLnt9UEg2HYB22qSq50xdq0KybpE35aV2w0DWiUkSMD/KEcVB8wcO/XlxvO/W2jhsDI6mztZEPYz6XHeFzH1VkO6GzRPjoIyLqXuw7VQFyD6QtvXWU32R52syu1ij3NG3A3FSGNZ51DTMAyhhpEDqAB59uJ5cBzveKUrRKjux44447Ylb3s3KixqE2CTAeLIBx7nt5S/Ecu/JdnbTxGzsS2W6ujZXQ+S1uTDmOwjtuK36su6XtjBXixCjy/0b95UZkPptmH7orOa7o4tZhpeLDho0DYG20xcCzR8G0IPFWHFT3j4gg86kayPom2wUxTQE+LMpIH7cYv8AFM3uitcq8XaOnTZfFxqXc4Mbj44UzyuqKObkAejXn3VCbD33gxeJeGG5yJmDnQPY2bKDrYXXU8bnTTWO3/j8Jkw2BU2M0hkY8SiRqbt67n3bVnO7eMOC2ihfTJKY5PQSY29Q4+qqylTMM2plDIl2vk3mlKVod5WT0kYC5BmII+zk+WuTC9IGCkkSNJSWdgqjq5BcsbAXK2GtVPpkjF8MbD+tH+VUn0QxDwOU21M51t2Rx/8Ak1nue6jgWbI83hcen8l1xmLWKNpHNlRSzGxNgouTYanSq99JWA/tz/8AHJ8td3eveVMHAXPjSN4sac3b1a5Rz9nEioHc7cbKTisYoeeQl8pAtGWNySvDPr6uA7as27pG2TJPeoY6+PwLTsfbcWKjMkDZkDFblSuoAJ0YA8xXfr8AtX7VjoV1yKUpQkUpSgFKUoBSlKAUpSgFfjDTsr9pQGZb9bfxQwr4bEYci7L+nS/VOqsGDAW8VjYaE6a1m1elWUEWOoNVLbvRphZ7tGOoc84x4pPenD2WrKUGzy9To5ze5O/mYvSpXeHdmbByZJl0PkuuqvbsPI9oOv51FVj0PJlFxdMld04A+OwytwMyfA5re0Vt+8W2lwuGkma3ijxR5zHRV9Z+F6wDB4popEkTRkYMPSpBH5VM71b4y45lzgIieSikkXtqxJ4n8h673jKkdmn1CxY5Lv2ISednZncksxJJPEkm5Ptqa3T3Tkx0thdY1I6x+weava5+HE98FV63C3+jwkZgnU5MxZXQXILcQ44kd49FqrGr5MMChKa8R8Gr4XCrGiogsqKFUDkALAVy1Wdj9IGHxMvVxiTNyumrdpAW+VRzLWGtWaulNPofRQnGSuLM86Y5D1EC8jIx9YSw/M1VujEj/aUf3JLe4f8Alerx0r7PMmBDgawyKx+610PxZT6qzPdPaQgxsEhNlEgDHsV7ox9QYn1VjLiR5Go9nUqT+B6ApSlbntCqf0qxg7OJ82WMj1kr+RNXCqJ0u40LhI4+ckoPqRST8SvtqsujOfUusUr8igbjuRtHDW/tLe1WB+BreqxXox2cZdoI1vFhVnPpIKKPa1/3TWn757Z8GwUsgNmK5U+8+gI9Grfu1THwrOXQvZhcn0IndY+FY/FYs6oh8Hi7MqauR6TY/vGqN0nbL6rHswHizKHHp8lvit/3qte70e0sLhkijwcJVbm7SgMSxLEsL8dfhUL0gxY2WJJcTh441iNsySBj+ksLEX4XAqJe6Z5luwU0769H9S/7nbV8IwUMhN2y5W+8nisfWRf11NVmvQ/tXSbDk8CJF9dlf/o9taVWkXaO/T5PExpmadMo/mv+L/2q5+jra0eG2ZLLK1lWdvSTkisqjmT2VwdMv+6/4v8A2qjt09yo8bs6RrZZxKwR7m3iqhCsL2sSTra+tZ87nRwSclqpOC5r9kWHdDC+HzHaE5U2YrDGDcRBTxP7Wt/Xm5ra91hu6e8cmzsUVkDBC2SZOYym2YDzlN/SLjsrboJ1dVdCGVgCCNQQdQRV4O0dOjyRnD49zkpSlXO0UpSgFKUoBSlKAUpSgFKUoBVf21vV4HOoxCkQSaLKoJyMOKSL8QRyvpoTVgqA3w3ZOMgKJIyNyFyUaxuA6+n6w1HfwqHdcGeXdtuHUreC6XY85WeIgAkdZEcymxsGytYgHjxNXTZO3IMSuaCRXA420I+8p1X1isA2hs+SCRo5VKOp1B+BB5g8iK/MFjpIXDxOyOODKbH0d47jpWKyNdTyceuyQdTV/qb9vDsyKfDSJNbJlJufqFQSHB5Eca88irJtbf8AxeIg6mRlCnyii5WcdjG9rdwAvVcqJyT6GWrzxyyTihSlKzOIVO7J3HxeIUPHFZDwZyEB7xfUjvAtV03H6OFCpPihmYgMsRHirfUFx9Zu7gOdzwuO0N4IoZ4oGYB5SbAkDKqqxzNfgCVyjtJ7jWqh3Z6WHRWt2V0Rm4u7jYSErJFGsh8qRHLl+y91GUDsFxzqz1X13zhkxKYfD/pnJ8ZlP6NFXVmLfWPIAX1I1FWCtlXY9XFsUdsOiOLF4VZI2jcXV1KsO0MLEVgu8+7b4KcxvcqblH5Ovb6RwI7e4it/rqbT2TFiIzHMgdTyPI9oI1U94qso7jLU6dZl8UVXo73yXERLBK1p4xYX/rFXgw7WA4juv22utZttToiIbNhZ8tjcLJe4PdImo9l++uxhottxDL+hlA0DOVJ9t1J9d6hNrhozxZMmNbckW/iuS/SyhVLMQABckmwAHEkngKxLfLbrbQxoEILKv6OJQNWudWt+0fgBfnVqxe6O08bYYvERpHfyE1HuqAG9bGrPu1uXBghdAWkIsZH1bvC8lHcPXejuXBGWOTUezVR+PX0PjcjdYYLD2axlks0hHbyQdy6+kknnULvRN4XtTC4MapEetlHK4GYA/ugD/Fqz7eixbBRhHhQ65jKGPZly2HHjx7qp2ztxtoQYhsQmIgaV82YuHIbMQTfxe0DhbhUvyRbLFpLHCLri/kaNUdvDszwjCzRc3Qgfe4qfUwBrm2WswiXwgoZdcxjBCcTawOvk2ri22mIMY8FaJXzC5lDFctje2Xne3xq3Y6pcx5RiW6G1vBsbFIdFzZX+6/itf0Xv+7W+1k8vRJiWYs00N2JJ8viTc/Vq47ubN2hCUSeaGSFQQbBussFIUBiADY21Otqzha4ZwaNZMVxlF0VrplP81/xf+1Up0RH9Rf8AHb+CKupvDuVj8aUM82G/R5soQOPKte/i6nQeyu3urutjsEQiy4cwtIGcWfNayhspsLGwHHspzusRjP8AEPJtdfwdLpR3TzL4XEPGUWlA5qNBJ6RwPdbsqM6Nd8uqYYWZv0bn9Gx+oxPkH9lj7Ce/TS9sRStA6wGMSEADrQSliRmzAcfFvWYjofxP9tD/AMfy0kmnaIzYpwzLJiXzNbpVZ3d2ftCJkXETQyxKCDYN1hsLL4xAB1tqdas1aJnoQluVtUKUpUlxSlKAUpSgFKUoBSlKAV8u4AuSABzPCvqultbY8WJjMcyB1PbxB7VPEHvFCHdcGY9J+8GGxDIkNnkjJzSr5OU/1YP19bG/Acr3NUSr/tnokmWT9WdXjP8AaHKy9xIFm9It6K60fRHizxeAfvufySueUZN9Dwc2HNkm24lJpV7HQ/if7aH/AI/lqM2x0cYzDqWyrKo1JiJYgdpUgN7AartZk9NlircWVepfdDZwnx0EbaqXuw7QgLkesLb11EVyYfEMjBkZlZeDKSCPQRqKhGMGlJNm2b377x4JCos85Hip2X4NJbgO7ifiMW2hj3mkaSVizubkn/WgA0A5WrhdyxJYkkm5JNySeZJ4mpTd7dmbGPlhXQeU7aInpPM9w1qzk5M6c2aeolSXyRpHR/syDBxAyyRjEz2uhZc6g6rGFve/M9/oFXmqhgth4XZGHedvHkA1kIGZi2gRB9W5/wDsm1c+x9/sPJDE0sqLLJp1a3ZgxYqFsATfh7a2XHDPXxSjjioSpPyJDeLeiLBKhlDkOSBkUNwF9dRUH9LOD+29wfNV0rA99YQu0MSFAA6y9h+0qsfiTUTbRnq8uTCt0Wq+RpS9KmEPBZzbsj//AFSLpXwRNj1q95S4Hukn4V2ujVANmQ2HEyE9/wClcXrtbz7nw4yNrqqy28WQCzA8sxHlL2g+qxqfaqyy8eUFOLXS6r+SS2ZtiHELmgkWQc8p1Hcw4qfTXcrztgNoTYSfPGSkiEgjkbGzIw5rccK3vYm1BicPHMugkUG3YeDL6iCPVSMrGm1PjWmqaO9SobaW+OEw8pimmVHABIIb6wuNQtuFdf6QcB/eF9j/AC1a0dDywXDkvUsNKjNlbyYfEh2gkDiO2YgMLXBI4gdh4dlR69ImAPDEL7r/AC0tB5YJXuXqWOlVxukPAD/eF91/lr9TpCwBNvCF9auPzWm5EeNj/wBl6osVK6eA2xDP/IyxyfcYEj0gG4ruVJomnyhSlKEilRG1d7MLhjaaZFYfVF2YelVBI9dRB6UcF50lu3q2tUbkZSzY4unJFupURsrezC4k2hmVmP1TdW9SsAT6qk4sQrZsrBsrZWsQcrCxKm3A2I076my8ZRlymclKhtpb4YTDyGKaYI4ANiG4HhqBaut9IOA/vC+x/lqLRV5YJ05L1LFSq4ekPAf3lPY/y0+kPAf3hfdk+Wm5EeNj/wBl6osdK/Fa+or9qTUUpSgFKUoBSlUDfXdbEENLHjXC8THNL1a+hWFl9TD11DdGeWbhG0rLFs7fbCTGwmVGBIKyHI1wbW8bQ+ompxWBFxqD2V5taFuw/n8edckWOkRSiyOqniquyg+lQbGslk8zzI/5GS96JM7+zQtj5Dh7ZdMxXyS/1ytu+1+0gmq/SlZN2ebOW6Tl5khu9s5Z8VFE7ZFkcAkceZsO8nQd5rdL4fA4f6sUMY/13sxPpJNeewalhLjMcQl5sRk4DVgvK5PAHvNXjKjq02oWJNKNt9Dvb575PjpLC6QofETmTwzv+1blyB9JP30eCBcX1uIlSNYVzLnIGZzoLX42Fz6bV39ndE2KexlaOIdhOdvYun/FVv2B0Y4fDsHkJnccM4AQHtCa3PpJqVGTds0x4M88iySXqW3Dzq6hkN1YXB7QeBFYVv1/SWJ/EH8CVvNYNv1/SWJ/EH8CVbJ0On/Iflr5/sap0c/0ZB6H/wA2SrI7gAkmwGpJ5d9Zzujv7hsNgYo5etzJmvaMkHM7MLNw4Go/eLpAfHfq2FXq0k0LSOqM4P1bk5UB9JJ4dxlSSRpHU44Yo826XBS9r4sS4iWReDyuw9DOWHwNbduPg2i2fh1YWOTNbs6xmcD2NVU3Y6KcriTFsrZTcRJqCf22Nrj9ke3lWkVEItcspo8E4Nzn3Oti8BG6sHRWuLG6g3HZrXn/AGHGGxUCsAQZogQdQQXUEH1V6IbhXnvd7+eYf8eL/MWmTqimvXtQ/vkegYsOq+SqrfsAH5VRuljAoMEjKigiZRcKAbFJLi45Xt7KvtUvpZ/mA/GT8nq8uh2alLwpfIrnRBhVaedmUEqiZSQDbMzXt2cBWl43Y8My5ZYo3H7Sg+w8R6qzrob/AJTE/cj/ADkrUaiHumWiinhV/H9TKd9dwPBQcThCwVDdluc0f7aNxyjnzHG9uEluB0gNK4w+JN3OkcnAsR9R/wBrsPPgdeOgzRBlKsLqwIIPAgixB9Veedo4ZsNiZEUkNDKwU87o3it8AapL2XaOfOvw01OHR9UeiazLpC3+YO2GwzZcukkgOt+aIeVuZ4300sb3fF7Zy4BsSOPg/Wgd5TMB7SKxTdjBdfjoEfxg8oLX+sBd2v6QD7atN9ka6zM/ZhD/ALGh7h7gIkaz4lA8r+MquLhAdQSDxc8deHpvV8MYtawt2cvZX1SrpUdeLFHHHbEoO/HR+jRtPhUySp4xRNA4GpKgeS44i3H02NffRFMWwk1zc9eTc6k5kjNyeetXuojd/dtMIZurYlZpTJlsAEv9Ve6q7ebRl4CjlU4/U+t48Cj4WfMik9U+pAJ0Q2N+41je4i32jhgfPPH7jmtt2uP1eX8J/wCE1ie4H9I4b7x/y3qs+qOXVr/mx/P90bi2AjPGND6VH/iqRvt0cpIhlwiBJF1Ma6LIOeUcFf0aH41bdt7bjw0DyOyjKpIFxdmt4qgcyTpXV3L2lJiMDFLKQztmuQAOEjqNBpwAq7p8HZkjjyPw31qz53I2h12AhY+Uq5GvxzRHIb9+gPrqdr8Ar9qUbQW2KTFKUqSwpSlAK/LV+0oBXXxeAjlXLIiODydQw+NdilCGrKLtrongku2HZoW7PLT2E5h6j6qzLbew5cJKYpls3EEaqw5Mp5ivQ9V/fbdoYzCsoH6VAWjPPNbyfQ3D2HlWcoLscGo0cZRcoKmUjcXo7E6LiMTfq21SMaZx5zkahTyA48eHHUcLg0iQJGioo4KoAA9Qro7r41ZcHAyaDq1FvNKDKy+ogj1VKVaKSXB0afFDHBbfUUpSrHQKwbfr+ksT+IP4EreawTfc/wDqOJ/E/wClayydDzf8j+WvmaruJCsmy4FdQysjAhhcEZ3FiDWZ79bq+BYjxQepkuYzxt50ZPaLj1Ed9ad0dH/0yD0P8JHrt727vjGYV4tM/lRk8nXh6jqD3E1LjcS+TB4uCNdUlXoVzox3s66PwaVryRjxCTq6Dl3lfyt2Gr5XnLCYqTDzK63SSJufIqbFSPaCPTW87t7fTGYdZU0J0ZeaMOKn8weYIpCV8EaLPvjsl1RJtwrz3u7/ADzD/jxf5i16Dfga89bvn9bw/wCPF/mLUZOqKa/3of3yPQ9UvpZP6gPxk/J6ulUnpbP6ivfOn8Ehq8ujOvU/lS+RB9DZ/S4n7kf5vWpVlnQ2f02I+4n8T1qdRD3TPRfkr6/qK8+b04kPjcQw1Bme3eAxF/hWw77b0Lg8OxBHWuCI1534ZyPNXj6bDnWX7i7sNjMSCwPVRkNITwNtQneW591+6qz5dHPrX4ko4o9TTcfgT/sZoreMuDtbvWIae0VlW5GIybRwxPDrMvvhkHxYVvLLcWOoNYLvNsN8BiyouAGzxN2qDdfWpsD3jvFJqqY1sHBwmuxvdfjHSo3dzbqYvDpKhFyLMvNHHlKf+XaCDUnWp6cZKStFG2l0jy4fL1+BljzcLyLY24i4WvrZHSLJiTaHBSOAVDESLZcx4m6+k27q6fTH/I4f8Vv4K+ehv+SxH30/hNZW91HneJk8fwt3HyXl8i9bX/m8v4T/AMJrCtz8Ck2NgjlGZHYhhci/iMeIN+IFbrtf+by/hP8AwmsP3FNto4b8T81ak+qK63nLjv8AvKNI2r0XYRom6lDHJlOUh2IvbQEMSLXrv9HkTLs6FXVkZS9wwKn+UcjQ9xqyV8u4AJJAAFyToABxJq+1J2d0cMIT3xVcUfVKrm7e9fhmInEajqIgoV9czsS1zbhlsNOfDtsLHUp2aQmpq4ilKVJYUpSgFKUoBSlKAUpSgKrJN/s/FEtphcU978oZzxv2JJxvyYHhVqBrhxmDSWNo5FDI4sQeBH+udVIYbHbP0hXwzDDyUY2mjHmg/XA5aH0Cq9DC3j7cfp/Bc6VX92d8FxjyIIpYnjALCQAcSRbje+nMCo7EdKmDR2U9aSrFTZBa6mxtdgancifHxpKTfBMbxpjCE8CaIG5z9bfhYZbWB76z7G9F+OlkeSSSAu5LMczC5PcI9Ksv0t4L7X3B81PpbwX2vuD5qo9r6s5cr0+V+1P7nV2Hu/tXCxrFHJhjGGvZixIDG7AHIO8+ur/VK+lvBfa+4Pmp9LeC+19wfNUpxXc0x5cONUp/c6e+vRw+In67DFFL/wAorkqLjg4sDqRxHaL8zXS2JuNtLCMWgmgXN5QLMVa3C4Mfp1461M/S3gvtfcHzU+lvBfa+4Pmqvs3dmLjpnLepU/gztTJtYxhR4GCUIZj1lwxZtVAFrZcvEcb1TsN0V42N1dXgzIwYeM/FSCP6vXUVZ/pbwX2vuD5qfS3gvtfcHzUe19yZ/h51un0+JO7IbG2k8JGHvYdX1WexPjXz5uXk8O+qxvFu7tPGxrHKcIqq2ayGQXNiNSVPImu19LeC+19wfNT6W8F9r7g+apbi+5eU8Mo7XP7kJsTcLaOEl6yGTDhrWILMVYGxsRk7QKsUy7YcWBwUf7S9YT6gwI+FcH0t4L7X3B81PpbwX2vuD5qLau5SPgQVRnx8zo4foteWTrcbiWkY8Ql7nuztwHcFHdar1s7ZscEYjhQIi8APiSeJPedaqf0t4L7X3B81PpbwX2vuD5qlOKNMc9Pj5i0XWo7bmwIcXH1cy3HEEaMp7VPI/A86rf0t4L7X3B81PpbwX2vuD5qndE0eowyVOSIuLcDG4KUyYHEKwPFX8XMOxhYq3p07rVLLtPbFreCYe/bnFvTbrK+fpbwX2vuD5qfS3gvtfcHzVX2V0Zzp4I+7Ovr/AOkdtDcrH491bGTRRqt7LGC2W9r2GgvoNSxq27s7qxYGMrEWJcgszG5JAIGg0A1PD41B/S3gvtfcHzU+lvBfa+4Pmotq5Lwlp4S3brfm2SW34doSGRMP4MImTKGkL9Z4y2bhdeZtpVHwvRbjonV0kgDIwZTnfQqbjjHrVm+lvBfa+4Pmp9LeC+19wfNR7X3KZPw+R3Kf3O7GdrAWIwJPbeYfAVEbe2DtbFIUeTDLGeKxs6hu5iUJI7r2rtfS3gvtfcHzU+lvBfa+4PmpcfMtKWGSp5PuSm4+7ZwWF6t8pkZ2ZyuoubAAEgXsoHrvVhqlfS3gvtfcHzVYd3t4osZGZIc2VWynMLG4APo4EVZNdEb4smKlCDJSlKVY6BSlKAUpSgFKUoBSlKAUpSgPxjYE/lr8KgsLvLg5Z+pBtMb+LJE6NcC5HjqNba241PVQN5t1jipsTJCSuIhaJkINi1owct+RuAQe0dhqsr7GGaUopOKv4Ft2pi4MOmeVLIOJWJnC25tkU5R3nSuXAmKWNZEQZW1GaMqSO2zAG1VXA70jG7MxSyeLPHh5VkW1uEbDOByBPEcjcdl7FPtZMOkKEFpJAFjjW2Zyqgm2YhQAOJJAomRHIpe0ulHf8ETzF90U8ETzF90VFbJ3oWcTgRSrJhzleMhS19bBcrENfKefKo7dffF8SZC2HlydayqVVSsaoimznNmL3ubAHygBS0W8WHHxJzZ+Jw84JhMUgVspK5SARy0rteCJ5i+6Kgd1Np4QrP4NH1KROesLLkF7EsSCbgADna1uFfjb8xiMTmKbwYtl67KuXjlzZM3WZL6Xy0tELJHanJon/BE8xfdFPBE8xfdFRW2t7oMN1WfO3XEZCilgQSPGzcDob2FyeQNfOF3tRsSMNJFNDI6lk6wLZwLk2KsbGwOh7Km0W8SF1ZL+CJ5i+6Kjts7XwmFW87RpcEhbAs1vNUC5rr7T3xjiEpWOSZcOQJWjyWjJ5HOwLEc8oNudQnSVOs2y0lXyXeN1JGoDg+w2NQ3xwUyZUoyceqLouFQjyF90VCy7y4NZupKt1utk8HkLG19VATUWBNx2VPJwHoqi7QX/ANxQfgH+DEUfBOWTilXdpepdVwqEXyLr2qB8LV++CJ5i+6K5qgNpb4RxdaVjkmGHIErR5LRk8jnYFiOeUG3OpdI0lKMVbOxtja2FwoBnMaX4LlBZvuqBc+nhUj4InmL7oqldJGKWbZ0Eq+S8sTLca2dHPDtseFTSb5IMQkMsM0JlNo2lVQrnsBVjY3I0PaL2vUXyYrKt7TquK+pN+CJ5i+6KeCJ5i+6KjcXvIqzmCKOSeVVzOseUBAeGZnZRc30HGvnB73QSYd5xnCxXEilCZEK8QyLc+vhx10NptGu+F1ZKeCJ5i+6KeCJ5i+6Kgdmb7xztH1cM+Rw5MpS0ceTNcO17XsOV7Zh32PvzEDC3Vy9TO+SOayZGJNh4ubOBfmVHCotFfFx1dk94InmL7op4InmL7oqubyb2PBiYII4ZG6x7kgA5lUXZIgSLtqLk2t+Uhit50QRAxy9dPfJBZes0vct42VVA1uWqbRPiQtryJPwRPMX3RTwRPMX3RUbszeaOWWSEq8U0Qu0bgZraeMpQkONRwPMVHR9IMTlhDDiJSkgQhIjcX0zsD5IvcWaxuDppS0HkxruWPwRPMX3RXIiACwAA7tKhcNvWj4w4TqpVlUFjmyZcoFwwIckg3HAX11tY27eyNs+EZ7RSII3KEvksWQkMFyu17EWvw9hpaJU4t8EjSlKk0FKUoBSlKAUpSgFKUoBSlKAVWdhbTV8dirCQCQx5C0Uiq2SOz2LKBodNfVVmpUFJRbafkZ/v/uo6lsXhAQ5RlmRR5aupVmA5m3Ec7A8RrKb37QeHwXKnlPlaYRdY8KkKG6sZTZmF+R8k6GrZSo2mTwL2nF1ZRNymMWOxiMkw610dDIj3KgSHM7MNL3HHW5tbiB+9H2M6hJ4ZUkWQTyOQYnIy5V1zBSLeKeeulr3q9Uoo0I4dtU+l/cznYmCaZNpwgOjYiSRoy6OoZSWsbsoFjcDt1pJjC2yBgxFL4TlWLqura4KuLuWtly5RfNe2taNSo2lVp6VX2a+jM83owDRYXZ8Fnd4JImfIjsAqAhmuoOgPrrubcnvtfCSBXKRo2dhHIVUyK2UEhedx6L61d6VO0l4PJ+X2M429PJK+PgEUiWF40hiIE7EXaWV1XxtALAkA3t4xrh23iut2LBCkcxkURDL1Ulz1SgOR4vAHS/srTaVG0q9O3fPXg4cHiVkQMt7HtBU6acGAI1HZVCxuKvtyOcJKYkiKM/Uy2DBZhbyLnVhqO2tDpVmrNsmNzS56O/QruP3nzNFFhlkLySKpYxSBY0uC7EugF8oIA7TVb27iJJZMfAIpEAW8aQxEdexHjSyyKPG5aEgG9vGOlaNSoasrPFKfVmZ7ZZpdi4VY45WaN4lK9W9yY42zZRa5A4XGmlTG3gNoS4RYAxEcwlkkKMoRVschLAeOT9Uai2tqulKbSvgdm/L7FJ2f+pbRxbThhHicrxyBWZfFLXjJUGzeNoD5veK4NgYJ448fiZUeNcUzdWhVs9iZMpKAEgkuBw5Gr7Sm0lYK79Lr6lR6Pjl2asTI2eMPmjdGUnM8hA8YWNx6eNVPF4uSbD4eVo5QYcUpaJIWSGCNWNlRQtmPDXU8RpwOtUqNvFFZae4qN9FRR96sQfDNn4nJJ1Kl8x6tiVzhQMygZgediL6GvvbCMm0cNjsshg6oxsQjZo79ZZmS2YKc45aWN+VXWlTtLPDbbvun9UUnBYdp9rNjFVlgihyByrL1psb5QRdlFzrb6otTceW2LxuZXXrpy8ZaN1DLeQ3BZQOBHHtq7UptCw0077t+pSt9sLJFi8JisOoaTMYCDwPWBsl+4Evf1Va9mYAQwpGuoRbXPFjxZj3kkk95qMwUGIlxBfEokccLP1QVsxctdRI3ZZMwA+0OgsKnaJdyccPacvP+/cUpSrG4pSlAKUpQClKUApSlAKUpQClKUApSlAKUpQClKUApSlAKUpQClKUApSlAKUpQClKUApSlAKUpQClKUApSlAKUpQ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066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061" y="1240185"/>
            <a:ext cx="513579" cy="296839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7066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3405446"/>
            <a:ext cx="1021829" cy="31556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7066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6011" y="3789040"/>
            <a:ext cx="2585783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7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4869160"/>
            <a:ext cx="2448272" cy="1832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8065" y="3933825"/>
            <a:ext cx="3995936" cy="292417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endParaRPr lang="en-US" sz="1800" i="1" dirty="0" smtClean="0">
              <a:solidFill>
                <a:srgbClr val="3333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en-US" sz="1800" i="1" dirty="0" smtClean="0">
                <a:solidFill>
                  <a:srgbClr val="000066"/>
                </a:solidFill>
              </a:rPr>
              <a:t>1</a:t>
            </a:r>
            <a:r>
              <a:rPr lang="ru-RU" sz="1800" i="1" dirty="0" smtClean="0">
                <a:solidFill>
                  <a:srgbClr val="000066"/>
                </a:solidFill>
              </a:rPr>
              <a:t>6</a:t>
            </a:r>
            <a:r>
              <a:rPr lang="en-US" sz="1800" i="1" dirty="0" smtClean="0">
                <a:solidFill>
                  <a:srgbClr val="000066"/>
                </a:solidFill>
              </a:rPr>
              <a:t> </a:t>
            </a:r>
            <a:r>
              <a:rPr lang="ru-RU" sz="1800" i="1" dirty="0" smtClean="0">
                <a:solidFill>
                  <a:srgbClr val="000066"/>
                </a:solidFill>
              </a:rPr>
              <a:t>000</a:t>
            </a:r>
            <a:r>
              <a:rPr lang="en-US" sz="1800" i="1" dirty="0" smtClean="0">
                <a:solidFill>
                  <a:srgbClr val="000066"/>
                </a:solidFill>
              </a:rPr>
              <a:t> </a:t>
            </a:r>
            <a:r>
              <a:rPr lang="ru-RU" sz="1800" i="1" dirty="0" smtClean="0">
                <a:solidFill>
                  <a:srgbClr val="000066"/>
                </a:solidFill>
              </a:rPr>
              <a:t>вычислительных узлов</a:t>
            </a:r>
            <a:endParaRPr lang="en-US" sz="1800" i="1" dirty="0" smtClean="0">
              <a:solidFill>
                <a:srgbClr val="000066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endParaRPr lang="ru-RU" sz="1800" i="1" dirty="0" smtClean="0">
              <a:solidFill>
                <a:srgbClr val="000066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ru-RU" sz="1800" i="1" dirty="0" smtClean="0">
                <a:solidFill>
                  <a:srgbClr val="000066"/>
                </a:solidFill>
              </a:rPr>
              <a:t>32</a:t>
            </a:r>
            <a:r>
              <a:rPr lang="en-US" sz="1800" i="1" dirty="0" smtClean="0">
                <a:solidFill>
                  <a:srgbClr val="000066"/>
                </a:solidFill>
              </a:rPr>
              <a:t> </a:t>
            </a:r>
            <a:r>
              <a:rPr lang="ru-RU" sz="1800" i="1" dirty="0" smtClean="0">
                <a:solidFill>
                  <a:srgbClr val="000066"/>
                </a:solidFill>
              </a:rPr>
              <a:t>000 </a:t>
            </a:r>
            <a:r>
              <a:rPr lang="en-US" sz="1800" i="1" dirty="0" smtClean="0">
                <a:solidFill>
                  <a:srgbClr val="000066"/>
                </a:solidFill>
              </a:rPr>
              <a:t>Intel Xeon </a:t>
            </a:r>
            <a:r>
              <a:rPr lang="en-US" sz="1800" i="1" dirty="0" err="1" smtClean="0">
                <a:solidFill>
                  <a:srgbClr val="000066"/>
                </a:solidFill>
              </a:rPr>
              <a:t>IvyBridge</a:t>
            </a:r>
            <a:r>
              <a:rPr lang="en-US" sz="1800" i="1" dirty="0" smtClean="0">
                <a:solidFill>
                  <a:srgbClr val="000066"/>
                </a:solidFill>
              </a:rPr>
              <a:t>, 12-core</a:t>
            </a: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en-US" sz="1800" i="1" dirty="0" smtClean="0">
                <a:solidFill>
                  <a:srgbClr val="000066"/>
                </a:solidFill>
              </a:rPr>
              <a:t>48 000 Intel Xeon Phi</a:t>
            </a: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endParaRPr lang="en-US" sz="1800" i="1" dirty="0" smtClean="0">
              <a:solidFill>
                <a:srgbClr val="000066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ru-RU" sz="1800" i="1" dirty="0" smtClean="0">
                <a:solidFill>
                  <a:srgbClr val="000066"/>
                </a:solidFill>
              </a:rPr>
              <a:t>Всего: </a:t>
            </a:r>
            <a:r>
              <a:rPr lang="en-US" sz="1800" i="1" dirty="0" smtClean="0">
                <a:solidFill>
                  <a:srgbClr val="000066"/>
                </a:solidFill>
              </a:rPr>
              <a:t>3 120 000 </a:t>
            </a:r>
            <a:r>
              <a:rPr lang="ru-RU" sz="1800" i="1" dirty="0" smtClean="0">
                <a:solidFill>
                  <a:srgbClr val="000066"/>
                </a:solidFill>
              </a:rPr>
              <a:t>ядер</a:t>
            </a:r>
            <a:endParaRPr lang="en-US" sz="1800" i="1" dirty="0" smtClean="0">
              <a:solidFill>
                <a:srgbClr val="000066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endParaRPr lang="ru-RU" sz="1800" i="1" dirty="0" smtClean="0">
              <a:solidFill>
                <a:srgbClr val="000066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endParaRPr lang="en-US" sz="1800" i="1" dirty="0" smtClean="0">
              <a:solidFill>
                <a:srgbClr val="000066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ru-RU" sz="1800" i="1" dirty="0" smtClean="0">
                <a:solidFill>
                  <a:srgbClr val="000066"/>
                </a:solidFill>
              </a:rPr>
              <a:t>Производительность:</a:t>
            </a: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en-US" sz="1800" i="1" dirty="0" smtClean="0">
                <a:solidFill>
                  <a:srgbClr val="FF0000"/>
                </a:solidFill>
              </a:rPr>
              <a:t>Peak: </a:t>
            </a:r>
            <a:r>
              <a:rPr lang="ru-RU" sz="1800" i="1" dirty="0" smtClean="0">
                <a:solidFill>
                  <a:srgbClr val="FF0000"/>
                </a:solidFill>
              </a:rPr>
              <a:t>54,9 </a:t>
            </a:r>
            <a:r>
              <a:rPr lang="en-US" sz="1800" i="1" dirty="0" err="1" smtClean="0">
                <a:solidFill>
                  <a:srgbClr val="FF0000"/>
                </a:solidFill>
              </a:rPr>
              <a:t>Pflop</a:t>
            </a:r>
            <a:r>
              <a:rPr lang="en-US" sz="1800" i="1" dirty="0" smtClean="0">
                <a:solidFill>
                  <a:srgbClr val="FF0000"/>
                </a:solidFill>
              </a:rPr>
              <a:t>/s</a:t>
            </a:r>
            <a:endParaRPr lang="ru-RU" sz="1800" i="1" dirty="0" smtClean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en-US" sz="1800" i="1" dirty="0" err="1" smtClean="0">
                <a:solidFill>
                  <a:srgbClr val="FF0000"/>
                </a:solidFill>
              </a:rPr>
              <a:t>Linpack</a:t>
            </a:r>
            <a:r>
              <a:rPr lang="en-US" sz="1800" i="1" dirty="0" smtClean="0">
                <a:solidFill>
                  <a:srgbClr val="FF0000"/>
                </a:solidFill>
              </a:rPr>
              <a:t>: </a:t>
            </a:r>
            <a:r>
              <a:rPr lang="ru-RU" sz="1800" i="1" dirty="0" smtClean="0">
                <a:solidFill>
                  <a:srgbClr val="FF0000"/>
                </a:solidFill>
              </a:rPr>
              <a:t>33</a:t>
            </a:r>
            <a:r>
              <a:rPr lang="en-US" sz="1800" i="1" dirty="0" smtClean="0">
                <a:solidFill>
                  <a:srgbClr val="FF0000"/>
                </a:solidFill>
              </a:rPr>
              <a:t>,</a:t>
            </a:r>
            <a:r>
              <a:rPr lang="ru-RU" sz="1800" i="1" dirty="0" smtClean="0">
                <a:solidFill>
                  <a:srgbClr val="FF0000"/>
                </a:solidFill>
              </a:rPr>
              <a:t>86 </a:t>
            </a:r>
            <a:r>
              <a:rPr lang="en-US" sz="1800" i="1" dirty="0" err="1" smtClean="0">
                <a:solidFill>
                  <a:srgbClr val="FF0000"/>
                </a:solidFill>
              </a:rPr>
              <a:t>Pflop</a:t>
            </a:r>
            <a:r>
              <a:rPr lang="en-US" sz="1800" i="1" dirty="0" smtClean="0">
                <a:solidFill>
                  <a:srgbClr val="FF0000"/>
                </a:solidFill>
              </a:rPr>
              <a:t>/s</a:t>
            </a:r>
            <a:endParaRPr lang="ru-RU" sz="1800" i="1" dirty="0" smtClean="0">
              <a:solidFill>
                <a:srgbClr val="000066"/>
              </a:solidFill>
            </a:endParaRPr>
          </a:p>
        </p:txBody>
      </p:sp>
      <p:sp>
        <p:nvSpPr>
          <p:cNvPr id="126984" name="Rectangle 8"/>
          <p:cNvSpPr>
            <a:spLocks noChangeArrowheads="1"/>
          </p:cNvSpPr>
          <p:nvPr/>
        </p:nvSpPr>
        <p:spPr bwMode="auto">
          <a:xfrm>
            <a:off x="0" y="0"/>
            <a:ext cx="914400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Суперкомпьютер</a:t>
            </a:r>
            <a:r>
              <a:rPr lang="en-US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“Tianhe-2”</a:t>
            </a:r>
            <a:r>
              <a:rPr lang="ru-RU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Китай</a:t>
            </a:r>
            <a:endParaRPr lang="ru-RU" sz="28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ru-RU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en-US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#1 Top500 </a:t>
            </a:r>
            <a:r>
              <a:rPr lang="ru-RU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в 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201</a:t>
            </a: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3 </a:t>
            </a:r>
            <a:r>
              <a:rPr lang="ru-RU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г</a:t>
            </a: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., июнь)</a:t>
            </a:r>
            <a:endParaRPr lang="ru-RU" sz="20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0661" name="AutoShape 5" descr="data:image/jpeg;base64,/9j/4AAQSkZJRgABAQAAAQABAAD/2wCEAAkGBhQSEBUUEhQVFRUUFRkZGRgVFxkYGBcaFBcVFhcVFhgYHCYeGBkkGRgXIC8gIykpLC4sFh4yNTAqNyYrLSkBCQoKDgwOGg8PGiwlHyQvLSwsLC0sLCwsLCwsLCksLCwpLCwsLCwpKSwsLCwsLC8sLCwsKSwsLCwsLCwpLCwsLP/AABEIAKIBOAMBIgACEQEDEQH/xAAcAAEAAwADAQEAAAAAAAAAAAAABQYHAwQIAgH/xABNEAACAQIDBAQKBgUJBwUAAAABAgMAEQQSIQUGMUEHE1FhFCIyUnGBkZKh0hdCY3JzsSMkYoKyMzQ1Q1NUg7PwFUSiwcLD0SUmk+Hi/8QAGgEBAAMBAQEAAAAAAAAAAAAAAAECAwQFBv/EADERAAICAQMCAwYGAgMAAAAAAAABAhEDBBIhMUETUZEiMmFxgaEUM7HB4fAFUiNC0f/aAAwDAQACEQMRAD8A3GlKUApSlAKVWds75rhcZHDKAIpUuJAfIYMykNyy6DXlfXumNj7ZixUXWQtmW5HYQRxBHLkfQRUWjNZItuKfJ3qVX8TvL1W0Vw0mizRK0Z7HzOpQ/eAFu8W51OYbELIiuhDKwBBHAg6g0smM1K0uxyUpSpLilKUApSlAKVVds9JOEgJUMZmHERWIB7C5IX2E1HfSPORmXZ2IK+d43Dt0iIqu5GD1GNOr/f8AQvdKoeB6XIGNpopItbXFnA9NrN8Kuez9pRzoHhdXU81N/Uew9x1qU0+hbHmhk91nZpSlSailKUApSlAKUpQClKUApSlAKUpQClKUApSlAKUpQClKUApSlAfMkgUEkgAcSeA7zX1VJ3+x2JwtpoyHw8g6uWJxcAsCAynioI07LgaG9V7cTpEMWWDFNePQJIeKdgc807+Xo4U3pOmcstVGOTZLgiukrAmLHvxyyASKL6AuAHt2EspJ9VfG4e9gwUzdZcwygBralSPJcDnxIPOx7rVY+lvF4d0hCurTKx0Ug2jZbnMRw1C29dZrWUuJcHk5m8Wdyi/iSu39vSYmUM7lhHdY2tZsoYlS37ViNe6tk3Gw5TZ2HDcTGG9TkuPgwrB0QsQBxJsPSdBXpDCwBEVBwVQo9Ci3/KrY+W2dOguU5Tf9/tHLX4TVY2/v9BhpxCTcgXkI1yC1wgA4yMbaaAA3NUqXfdsdjYkmYRYTP4yE2DKoLfpW+sCQARw158au5pHbk1UIOrt9DWoZldQykEHgRwPeDzHfX3UbsDbAxMXWopWMsQmbQsqnLnt9UEg2HYB22qSq50xdq0KybpE35aV2w0DWiUkSMD/KEcVB8wcO/XlxvO/W2jhsDI6mztZEPYz6XHeFzH1VkO6GzRPjoIyLqXuw7VQFyD6QtvXWU32R52syu1ij3NG3A3FSGNZ51DTMAyhhpEDqAB59uJ5cBzveKUrRKjux44447Ylb3s3KixqE2CTAeLIBx7nt5S/Ecu/JdnbTxGzsS2W6ujZXQ+S1uTDmOwjtuK36su6XtjBXixCjy/0b95UZkPptmH7orOa7o4tZhpeLDho0DYG20xcCzR8G0IPFWHFT3j4gg86kayPom2wUxTQE+LMpIH7cYv8AFM3uitcq8XaOnTZfFxqXc4Mbj44UzyuqKObkAejXn3VCbD33gxeJeGG5yJmDnQPY2bKDrYXXU8bnTTWO3/j8Jkw2BU2M0hkY8SiRqbt67n3bVnO7eMOC2ihfTJKY5PQSY29Q4+qqylTMM2plDIl2vk3mlKVod5WT0kYC5BmII+zk+WuTC9IGCkkSNJSWdgqjq5BcsbAXK2GtVPpkjF8MbD+tH+VUn0QxDwOU21M51t2Rx/8Ak1nue6jgWbI83hcen8l1xmLWKNpHNlRSzGxNgouTYanSq99JWA/tz/8AHJ8td3eveVMHAXPjSN4sac3b1a5Rz9nEioHc7cbKTisYoeeQl8pAtGWNySvDPr6uA7as27pG2TJPeoY6+PwLTsfbcWKjMkDZkDFblSuoAJ0YA8xXfr8AtX7VjoV1yKUpQkUpSgFKUoBSlKAUpSgFfjDTsr9pQGZb9bfxQwr4bEYci7L+nS/VOqsGDAW8VjYaE6a1m1elWUEWOoNVLbvRphZ7tGOoc84x4pPenD2WrKUGzy9To5ze5O/mYvSpXeHdmbByZJl0PkuuqvbsPI9oOv51FVj0PJlFxdMld04A+OwytwMyfA5re0Vt+8W2lwuGkma3ijxR5zHRV9Z+F6wDB4popEkTRkYMPSpBH5VM71b4y45lzgIieSikkXtqxJ4n8h673jKkdmn1CxY5Lv2ISednZncksxJJPEkm5Ptqa3T3Tkx0thdY1I6x+weava5+HE98FV63C3+jwkZgnU5MxZXQXILcQ44kd49FqrGr5MMChKa8R8Gr4XCrGiogsqKFUDkALAVy1Wdj9IGHxMvVxiTNyumrdpAW+VRzLWGtWaulNPofRQnGSuLM86Y5D1EC8jIx9YSw/M1VujEj/aUf3JLe4f8Alerx0r7PMmBDgawyKx+610PxZT6qzPdPaQgxsEhNlEgDHsV7ox9QYn1VjLiR5Go9nUqT+B6ApSlbntCqf0qxg7OJ82WMj1kr+RNXCqJ0u40LhI4+ckoPqRST8SvtqsujOfUusUr8igbjuRtHDW/tLe1WB+BreqxXox2cZdoI1vFhVnPpIKKPa1/3TWn757Z8GwUsgNmK5U+8+gI9Grfu1THwrOXQvZhcn0IndY+FY/FYs6oh8Hi7MqauR6TY/vGqN0nbL6rHswHizKHHp8lvit/3qte70e0sLhkijwcJVbm7SgMSxLEsL8dfhUL0gxY2WJJcTh441iNsySBj+ksLEX4XAqJe6Z5luwU0769H9S/7nbV8IwUMhN2y5W+8nisfWRf11NVmvQ/tXSbDk8CJF9dlf/o9taVWkXaO/T5PExpmadMo/mv+L/2q5+jra0eG2ZLLK1lWdvSTkisqjmT2VwdMv+6/4v8A2qjt09yo8bs6RrZZxKwR7m3iqhCsL2sSTra+tZ87nRwSclqpOC5r9kWHdDC+HzHaE5U2YrDGDcRBTxP7Wt/Xm5ra91hu6e8cmzsUVkDBC2SZOYym2YDzlN/SLjsrboJ1dVdCGVgCCNQQdQRV4O0dOjyRnD49zkpSlXO0UpSgFKUoBSlKAUpSgFKUoBVf21vV4HOoxCkQSaLKoJyMOKSL8QRyvpoTVgqA3w3ZOMgKJIyNyFyUaxuA6+n6w1HfwqHdcGeXdtuHUreC6XY85WeIgAkdZEcymxsGytYgHjxNXTZO3IMSuaCRXA420I+8p1X1isA2hs+SCRo5VKOp1B+BB5g8iK/MFjpIXDxOyOODKbH0d47jpWKyNdTyceuyQdTV/qb9vDsyKfDSJNbJlJufqFQSHB5Eca88irJtbf8AxeIg6mRlCnyii5WcdjG9rdwAvVcqJyT6GWrzxyyTihSlKzOIVO7J3HxeIUPHFZDwZyEB7xfUjvAtV03H6OFCpPihmYgMsRHirfUFx9Zu7gOdzwuO0N4IoZ4oGYB5SbAkDKqqxzNfgCVyjtJ7jWqh3Z6WHRWt2V0Rm4u7jYSErJFGsh8qRHLl+y91GUDsFxzqz1X13zhkxKYfD/pnJ8ZlP6NFXVmLfWPIAX1I1FWCtlXY9XFsUdsOiOLF4VZI2jcXV1KsO0MLEVgu8+7b4KcxvcqblH5Ovb6RwI7e4it/rqbT2TFiIzHMgdTyPI9oI1U94qso7jLU6dZl8UVXo73yXERLBK1p4xYX/rFXgw7WA4juv22utZttToiIbNhZ8tjcLJe4PdImo9l++uxhottxDL+hlA0DOVJ9t1J9d6hNrhozxZMmNbckW/iuS/SyhVLMQABckmwAHEkngKxLfLbrbQxoEILKv6OJQNWudWt+0fgBfnVqxe6O08bYYvERpHfyE1HuqAG9bGrPu1uXBghdAWkIsZH1bvC8lHcPXejuXBGWOTUezVR+PX0PjcjdYYLD2axlks0hHbyQdy6+kknnULvRN4XtTC4MapEetlHK4GYA/ugD/Fqz7eixbBRhHhQ65jKGPZly2HHjx7qp2ztxtoQYhsQmIgaV82YuHIbMQTfxe0DhbhUvyRbLFpLHCLri/kaNUdvDszwjCzRc3Qgfe4qfUwBrm2WswiXwgoZdcxjBCcTawOvk2ri22mIMY8FaJXzC5lDFctje2Xne3xq3Y6pcx5RiW6G1vBsbFIdFzZX+6/itf0Xv+7W+1k8vRJiWYs00N2JJ8viTc/Vq47ubN2hCUSeaGSFQQbBussFIUBiADY21Otqzha4ZwaNZMVxlF0VrplP81/xf+1Up0RH9Rf8AHb+CKupvDuVj8aUM82G/R5soQOPKte/i6nQeyu3urutjsEQiy4cwtIGcWfNayhspsLGwHHspzusRjP8AEPJtdfwdLpR3TzL4XEPGUWlA5qNBJ6RwPdbsqM6Nd8uqYYWZv0bn9Gx+oxPkH9lj7Ce/TS9sRStA6wGMSEADrQSliRmzAcfFvWYjofxP9tD/AMfy0kmnaIzYpwzLJiXzNbpVZ3d2ftCJkXETQyxKCDYN1hsLL4xAB1tqdas1aJnoQluVtUKUpUlxSlKAUpSgFKUoBSlKAV8u4AuSABzPCvqultbY8WJjMcyB1PbxB7VPEHvFCHdcGY9J+8GGxDIkNnkjJzSr5OU/1YP19bG/Acr3NUSr/tnokmWT9WdXjP8AaHKy9xIFm9It6K60fRHizxeAfvufySueUZN9Dwc2HNkm24lJpV7HQ/if7aH/AI/lqM2x0cYzDqWyrKo1JiJYgdpUgN7AartZk9NlircWVepfdDZwnx0EbaqXuw7QgLkesLb11EVyYfEMjBkZlZeDKSCPQRqKhGMGlJNm2b377x4JCos85Hip2X4NJbgO7ifiMW2hj3mkaSVizubkn/WgA0A5WrhdyxJYkkm5JNySeZJ4mpTd7dmbGPlhXQeU7aInpPM9w1qzk5M6c2aeolSXyRpHR/syDBxAyyRjEz2uhZc6g6rGFve/M9/oFXmqhgth4XZGHedvHkA1kIGZi2gRB9W5/wDsm1c+x9/sPJDE0sqLLJp1a3ZgxYqFsATfh7a2XHDPXxSjjioSpPyJDeLeiLBKhlDkOSBkUNwF9dRUH9LOD+29wfNV0rA99YQu0MSFAA6y9h+0qsfiTUTbRnq8uTCt0Wq+RpS9KmEPBZzbsj//AFSLpXwRNj1q95S4Hukn4V2ujVANmQ2HEyE9/wClcXrtbz7nw4yNrqqy28WQCzA8sxHlL2g+qxqfaqyy8eUFOLXS6r+SS2ZtiHELmgkWQc8p1Hcw4qfTXcrztgNoTYSfPGSkiEgjkbGzIw5rccK3vYm1BicPHMugkUG3YeDL6iCPVSMrGm1PjWmqaO9SobaW+OEw8pimmVHABIIb6wuNQtuFdf6QcB/eF9j/AC1a0dDywXDkvUsNKjNlbyYfEh2gkDiO2YgMLXBI4gdh4dlR69ImAPDEL7r/AC0tB5YJXuXqWOlVxukPAD/eF91/lr9TpCwBNvCF9auPzWm5EeNj/wBl6osVK6eA2xDP/IyxyfcYEj0gG4ruVJomnyhSlKEilRG1d7MLhjaaZFYfVF2YelVBI9dRB6UcF50lu3q2tUbkZSzY4unJFupURsrezC4k2hmVmP1TdW9SsAT6qk4sQrZsrBsrZWsQcrCxKm3A2I076my8ZRlymclKhtpb4YTDyGKaYI4ANiG4HhqBaut9IOA/vC+x/lqLRV5YJ05L1LFSq4ekPAf3lPY/y0+kPAf3hfdk+Wm5EeNj/wBl6osdK/Fa+or9qTUUpSgFKUoBSlUDfXdbEENLHjXC8THNL1a+hWFl9TD11DdGeWbhG0rLFs7fbCTGwmVGBIKyHI1wbW8bQ+ompxWBFxqD2V5taFuw/n8edckWOkRSiyOqniquyg+lQbGslk8zzI/5GS96JM7+zQtj5Dh7ZdMxXyS/1ytu+1+0gmq/SlZN2ebOW6Tl5khu9s5Z8VFE7ZFkcAkceZsO8nQd5rdL4fA4f6sUMY/13sxPpJNeewalhLjMcQl5sRk4DVgvK5PAHvNXjKjq02oWJNKNt9Dvb575PjpLC6QofETmTwzv+1blyB9JP30eCBcX1uIlSNYVzLnIGZzoLX42Fz6bV39ndE2KexlaOIdhOdvYun/FVv2B0Y4fDsHkJnccM4AQHtCa3PpJqVGTds0x4M88iySXqW3Dzq6hkN1YXB7QeBFYVv1/SWJ/EH8CVvNYNv1/SWJ/EH8CVbJ0On/Iflr5/sap0c/0ZB6H/wA2SrI7gAkmwGpJ5d9Zzujv7hsNgYo5etzJmvaMkHM7MLNw4Go/eLpAfHfq2FXq0k0LSOqM4P1bk5UB9JJ4dxlSSRpHU44Yo826XBS9r4sS4iWReDyuw9DOWHwNbduPg2i2fh1YWOTNbs6xmcD2NVU3Y6KcriTFsrZTcRJqCf22Nrj9ke3lWkVEItcspo8E4Nzn3Oti8BG6sHRWuLG6g3HZrXn/AGHGGxUCsAQZogQdQQXUEH1V6IbhXnvd7+eYf8eL/MWmTqimvXtQ/vkegYsOq+SqrfsAH5VRuljAoMEjKigiZRcKAbFJLi45Xt7KvtUvpZ/mA/GT8nq8uh2alLwpfIrnRBhVaedmUEqiZSQDbMzXt2cBWl43Y8My5ZYo3H7Sg+w8R6qzrob/AJTE/cj/ADkrUaiHumWiinhV/H9TKd9dwPBQcThCwVDdluc0f7aNxyjnzHG9uEluB0gNK4w+JN3OkcnAsR9R/wBrsPPgdeOgzRBlKsLqwIIPAgixB9Veedo4ZsNiZEUkNDKwU87o3it8AapL2XaOfOvw01OHR9UeiazLpC3+YO2GwzZcukkgOt+aIeVuZ4300sb3fF7Zy4BsSOPg/Wgd5TMB7SKxTdjBdfjoEfxg8oLX+sBd2v6QD7atN9ka6zM/ZhD/ALGh7h7gIkaz4lA8r+MquLhAdQSDxc8deHpvV8MYtawt2cvZX1SrpUdeLFHHHbEoO/HR+jRtPhUySp4xRNA4GpKgeS44i3H02NffRFMWwk1zc9eTc6k5kjNyeetXuojd/dtMIZurYlZpTJlsAEv9Ve6q7ebRl4CjlU4/U+t48Cj4WfMik9U+pAJ0Q2N+41je4i32jhgfPPH7jmtt2uP1eX8J/wCE1ie4H9I4b7x/y3qs+qOXVr/mx/P90bi2AjPGND6VH/iqRvt0cpIhlwiBJF1Ma6LIOeUcFf0aH41bdt7bjw0DyOyjKpIFxdmt4qgcyTpXV3L2lJiMDFLKQztmuQAOEjqNBpwAq7p8HZkjjyPw31qz53I2h12AhY+Uq5GvxzRHIb9+gPrqdr8Ar9qUbQW2KTFKUqSwpSlAK/LV+0oBXXxeAjlXLIiODydQw+NdilCGrKLtrongku2HZoW7PLT2E5h6j6qzLbew5cJKYpls3EEaqw5Mp5ivQ9V/fbdoYzCsoH6VAWjPPNbyfQ3D2HlWcoLscGo0cZRcoKmUjcXo7E6LiMTfq21SMaZx5zkahTyA48eHHUcLg0iQJGioo4KoAA9Qro7r41ZcHAyaDq1FvNKDKy+ogj1VKVaKSXB0afFDHBbfUUpSrHQKwbfr+ksT+IP4EreawTfc/wDqOJ/E/wClayydDzf8j+WvmaruJCsmy4FdQysjAhhcEZ3FiDWZ79bq+BYjxQepkuYzxt50ZPaLj1Ed9ad0dH/0yD0P8JHrt727vjGYV4tM/lRk8nXh6jqD3E1LjcS+TB4uCNdUlXoVzox3s66PwaVryRjxCTq6Dl3lfyt2Gr5XnLCYqTDzK63SSJufIqbFSPaCPTW87t7fTGYdZU0J0ZeaMOKn8weYIpCV8EaLPvjsl1RJtwrz3u7/ADzD/jxf5i16Dfga89bvn9bw/wCPF/mLUZOqKa/3of3yPQ9UvpZP6gPxk/J6ulUnpbP6ivfOn8Ehq8ujOvU/lS+RB9DZ/S4n7kf5vWpVlnQ2f02I+4n8T1qdRD3TPRfkr6/qK8+b04kPjcQw1Bme3eAxF/hWw77b0Lg8OxBHWuCI1534ZyPNXj6bDnWX7i7sNjMSCwPVRkNITwNtQneW591+6qz5dHPrX4ko4o9TTcfgT/sZoreMuDtbvWIae0VlW5GIybRwxPDrMvvhkHxYVvLLcWOoNYLvNsN8BiyouAGzxN2qDdfWpsD3jvFJqqY1sHBwmuxvdfjHSo3dzbqYvDpKhFyLMvNHHlKf+XaCDUnWp6cZKStFG2l0jy4fL1+BljzcLyLY24i4WvrZHSLJiTaHBSOAVDESLZcx4m6+k27q6fTH/I4f8Vv4K+ehv+SxH30/hNZW91HneJk8fwt3HyXl8i9bX/m8v4T/AMJrCtz8Ck2NgjlGZHYhhci/iMeIN+IFbrtf+by/hP8AwmsP3FNto4b8T81ak+qK63nLjv8AvKNI2r0XYRom6lDHJlOUh2IvbQEMSLXrv9HkTLs6FXVkZS9wwKn+UcjQ9xqyV8u4AJJAAFyToABxJq+1J2d0cMIT3xVcUfVKrm7e9fhmInEajqIgoV9czsS1zbhlsNOfDtsLHUp2aQmpq4ilKVJYUpSgFKUoBSlKAUpSgKrJN/s/FEtphcU978oZzxv2JJxvyYHhVqBrhxmDSWNo5FDI4sQeBH+udVIYbHbP0hXwzDDyUY2mjHmg/XA5aH0Cq9DC3j7cfp/Bc6VX92d8FxjyIIpYnjALCQAcSRbje+nMCo7EdKmDR2U9aSrFTZBa6mxtdgancifHxpKTfBMbxpjCE8CaIG5z9bfhYZbWB76z7G9F+OlkeSSSAu5LMczC5PcI9Ksv0t4L7X3B81PpbwX2vuD5qo9r6s5cr0+V+1P7nV2Hu/tXCxrFHJhjGGvZixIDG7AHIO8+ur/VK+lvBfa+4Pmp9LeC+19wfNUpxXc0x5cONUp/c6e+vRw+In67DFFL/wAorkqLjg4sDqRxHaL8zXS2JuNtLCMWgmgXN5QLMVa3C4Mfp1461M/S3gvtfcHzU+lvBfa+4Pmqvs3dmLjpnLepU/gztTJtYxhR4GCUIZj1lwxZtVAFrZcvEcb1TsN0V42N1dXgzIwYeM/FSCP6vXUVZ/pbwX2vuD5qfS3gvtfcHzUe19yZ/h51un0+JO7IbG2k8JGHvYdX1WexPjXz5uXk8O+qxvFu7tPGxrHKcIqq2ayGQXNiNSVPImu19LeC+19wfNT6W8F9r7g+apbi+5eU8Mo7XP7kJsTcLaOEl6yGTDhrWILMVYGxsRk7QKsUy7YcWBwUf7S9YT6gwI+FcH0t4L7X3B81PpbwX2vuD5qLau5SPgQVRnx8zo4foteWTrcbiWkY8Ql7nuztwHcFHdar1s7ZscEYjhQIi8APiSeJPedaqf0t4L7X3B81PpbwX2vuD5qlOKNMc9Pj5i0XWo7bmwIcXH1cy3HEEaMp7VPI/A86rf0t4L7X3B81PpbwX2vuD5qndE0eowyVOSIuLcDG4KUyYHEKwPFX8XMOxhYq3p07rVLLtPbFreCYe/bnFvTbrK+fpbwX2vuD5qfS3gvtfcHzVX2V0Zzp4I+7Ovr/AOkdtDcrH491bGTRRqt7LGC2W9r2GgvoNSxq27s7qxYGMrEWJcgszG5JAIGg0A1PD41B/S3gvtfcHzU+lvBfa+4Pmotq5Lwlp4S3brfm2SW34doSGRMP4MImTKGkL9Z4y2bhdeZtpVHwvRbjonV0kgDIwZTnfQqbjjHrVm+lvBfa+4Pmp9LeC+19wfNR7X3KZPw+R3Kf3O7GdrAWIwJPbeYfAVEbe2DtbFIUeTDLGeKxs6hu5iUJI7r2rtfS3gvtfcHzU+lvBfa+4PmpcfMtKWGSp5PuSm4+7ZwWF6t8pkZ2ZyuoubAAEgXsoHrvVhqlfS3gvtfcHzVYd3t4osZGZIc2VWynMLG4APo4EVZNdEb4smKlCDJSlKVY6BSlKAUpSgFKUoBSlKAUpSgPxjYE/lr8KgsLvLg5Z+pBtMb+LJE6NcC5HjqNba241PVQN5t1jipsTJCSuIhaJkINi1owct+RuAQe0dhqsr7GGaUopOKv4Ft2pi4MOmeVLIOJWJnC25tkU5R3nSuXAmKWNZEQZW1GaMqSO2zAG1VXA70jG7MxSyeLPHh5VkW1uEbDOByBPEcjcdl7FPtZMOkKEFpJAFjjW2Zyqgm2YhQAOJJAomRHIpe0ulHf8ETzF90U8ETzF90VFbJ3oWcTgRSrJhzleMhS19bBcrENfKefKo7dffF8SZC2HlydayqVVSsaoimznNmL3ubAHygBS0W8WHHxJzZ+Jw84JhMUgVspK5SARy0rteCJ5i+6Kgd1Np4QrP4NH1KROesLLkF7EsSCbgADna1uFfjb8xiMTmKbwYtl67KuXjlzZM3WZL6Xy0tELJHanJon/BE8xfdFPBE8xfdFRW2t7oMN1WfO3XEZCilgQSPGzcDob2FyeQNfOF3tRsSMNJFNDI6lk6wLZwLk2KsbGwOh7Km0W8SF1ZL+CJ5i+6Kjts7XwmFW87RpcEhbAs1vNUC5rr7T3xjiEpWOSZcOQJWjyWjJ5HOwLEc8oNudQnSVOs2y0lXyXeN1JGoDg+w2NQ3xwUyZUoyceqLouFQjyF90VCy7y4NZupKt1utk8HkLG19VATUWBNx2VPJwHoqi7QX/ANxQfgH+DEUfBOWTilXdpepdVwqEXyLr2qB8LV++CJ5i+6K5qgNpb4RxdaVjkmGHIErR5LRk8jnYFiOeUG3OpdI0lKMVbOxtja2FwoBnMaX4LlBZvuqBc+nhUj4InmL7oqldJGKWbZ0Eq+S8sTLca2dHPDtseFTSb5IMQkMsM0JlNo2lVQrnsBVjY3I0PaL2vUXyYrKt7TquK+pN+CJ5i+6KeCJ5i+6KjcXvIqzmCKOSeVVzOseUBAeGZnZRc30HGvnB73QSYd5xnCxXEilCZEK8QyLc+vhx10NptGu+F1ZKeCJ5i+6KeCJ5i+6Kgdmb7xztH1cM+Rw5MpS0ceTNcO17XsOV7Zh32PvzEDC3Vy9TO+SOayZGJNh4ubOBfmVHCotFfFx1dk94InmL7op4InmL7oqubyb2PBiYII4ZG6x7kgA5lUXZIgSLtqLk2t+Uhit50QRAxy9dPfJBZes0vct42VVA1uWqbRPiQtryJPwRPMX3RTwRPMX3RUbszeaOWWSEq8U0Qu0bgZraeMpQkONRwPMVHR9IMTlhDDiJSkgQhIjcX0zsD5IvcWaxuDppS0HkxruWPwRPMX3RXIiACwAA7tKhcNvWj4w4TqpVlUFjmyZcoFwwIckg3HAX11tY27eyNs+EZ7RSII3KEvksWQkMFyu17EWvw9hpaJU4t8EjSlKk0FKUoBSlKAUpSgFKUoBSlKAVWdhbTV8dirCQCQx5C0Uiq2SOz2LKBodNfVVmpUFJRbafkZ/v/uo6lsXhAQ5RlmRR5aupVmA5m3Ec7A8RrKb37QeHwXKnlPlaYRdY8KkKG6sZTZmF+R8k6GrZSo2mTwL2nF1ZRNymMWOxiMkw610dDIj3KgSHM7MNL3HHW5tbiB+9H2M6hJ4ZUkWQTyOQYnIy5V1zBSLeKeeulr3q9Uoo0I4dtU+l/cznYmCaZNpwgOjYiSRoy6OoZSWsbsoFjcDt1pJjC2yBgxFL4TlWLqura4KuLuWtly5RfNe2taNSo2lVp6VX2a+jM83owDRYXZ8Fnd4JImfIjsAqAhmuoOgPrrubcnvtfCSBXKRo2dhHIVUyK2UEhedx6L61d6VO0l4PJ+X2M429PJK+PgEUiWF40hiIE7EXaWV1XxtALAkA3t4xrh23iut2LBCkcxkURDL1Ulz1SgOR4vAHS/srTaVG0q9O3fPXg4cHiVkQMt7HtBU6acGAI1HZVCxuKvtyOcJKYkiKM/Uy2DBZhbyLnVhqO2tDpVmrNsmNzS56O/QruP3nzNFFhlkLySKpYxSBY0uC7EugF8oIA7TVb27iJJZMfAIpEAW8aQxEdexHjSyyKPG5aEgG9vGOlaNSoasrPFKfVmZ7ZZpdi4VY45WaN4lK9W9yY42zZRa5A4XGmlTG3gNoS4RYAxEcwlkkKMoRVschLAeOT9Uai2tqulKbSvgdm/L7FJ2f+pbRxbThhHicrxyBWZfFLXjJUGzeNoD5veK4NgYJ448fiZUeNcUzdWhVs9iZMpKAEgkuBw5Gr7Sm0lYK79Lr6lR6Pjl2asTI2eMPmjdGUnM8hA8YWNx6eNVPF4uSbD4eVo5QYcUpaJIWSGCNWNlRQtmPDXU8RpwOtUqNvFFZae4qN9FRR96sQfDNn4nJJ1Kl8x6tiVzhQMygZgediL6GvvbCMm0cNjsshg6oxsQjZo79ZZmS2YKc45aWN+VXWlTtLPDbbvun9UUnBYdp9rNjFVlgihyByrL1psb5QRdlFzrb6otTceW2LxuZXXrpy8ZaN1DLeQ3BZQOBHHtq7UptCw0077t+pSt9sLJFi8JisOoaTMYCDwPWBsl+4Evf1Va9mYAQwpGuoRbXPFjxZj3kkk95qMwUGIlxBfEokccLP1QVsxctdRI3ZZMwA+0OgsKnaJdyccPacvP+/cUpSrG4pSlAKUpQClKUApSlAKUpQClKUApSlAKUpQClKUApSlAKUpQClKUApSlAKUpQClKUApSlAKUpQClKUApSlAKUpQ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663" name="AutoShape 7" descr="data:image/jpeg;base64,/9j/4AAQSkZJRgABAQAAAQABAAD/2wCEAAkGBhQSEBUUEhQVFRUUFRkZGRgVFxkYGBcaFBcVFhcVFhgYHCYeGBkkGRgXIC8gIykpLC4sFh4yNTAqNyYrLSkBCQoKDgwOGg8PGiwlHyQvLSwsLC0sLCwsLCwsLCksLCwpLCwsLCwpKSwsLCwsLC8sLCwsKSwsLCwsLCwpLCwsLP/AABEIAKIBOAMBIgACEQEDEQH/xAAcAAEAAwADAQEAAAAAAAAAAAAABQYHAwQIAgH/xABNEAACAQIDBAQKBgUJBwUAAAABAgMAEQQSIQUGMUEHE1FhFCIyUnGBkZKh0hdCY3JzsSMkYoKyMzQ1Q1NUg7PwFUSiwcLD0SUmk+Hi/8QAGgEBAAMBAQEAAAAAAAAAAAAAAAECAwQFBv/EADERAAICAQMCAwYGAgMAAAAAAAABAhEDBBIhMUETUZEiMmFxgaEUM7HB4fAFUiNC0f/aAAwDAQACEQMRAD8A3GlKUApSlAKVWds75rhcZHDKAIpUuJAfIYMykNyy6DXlfXumNj7ZixUXWQtmW5HYQRxBHLkfQRUWjNZItuKfJ3qVX8TvL1W0Vw0mizRK0Z7HzOpQ/eAFu8W51OYbELIiuhDKwBBHAg6g0smM1K0uxyUpSpLilKUApSlAKVVds9JOEgJUMZmHERWIB7C5IX2E1HfSPORmXZ2IK+d43Dt0iIqu5GD1GNOr/f8AQvdKoeB6XIGNpopItbXFnA9NrN8Kuez9pRzoHhdXU81N/Uew9x1qU0+hbHmhk91nZpSlSailKUApSlAKUpQClKUApSlAKUpQClKUApSlAKUpQClKUApSlAfMkgUEkgAcSeA7zX1VJ3+x2JwtpoyHw8g6uWJxcAsCAynioI07LgaG9V7cTpEMWWDFNePQJIeKdgc807+Xo4U3pOmcstVGOTZLgiukrAmLHvxyyASKL6AuAHt2EspJ9VfG4e9gwUzdZcwygBralSPJcDnxIPOx7rVY+lvF4d0hCurTKx0Ug2jZbnMRw1C29dZrWUuJcHk5m8Wdyi/iSu39vSYmUM7lhHdY2tZsoYlS37ViNe6tk3Gw5TZ2HDcTGG9TkuPgwrB0QsQBxJsPSdBXpDCwBEVBwVQo9Ci3/KrY+W2dOguU5Tf9/tHLX4TVY2/v9BhpxCTcgXkI1yC1wgA4yMbaaAA3NUqXfdsdjYkmYRYTP4yE2DKoLfpW+sCQARw158au5pHbk1UIOrt9DWoZldQykEHgRwPeDzHfX3UbsDbAxMXWopWMsQmbQsqnLnt9UEg2HYB22qSq50xdq0KybpE35aV2w0DWiUkSMD/KEcVB8wcO/XlxvO/W2jhsDI6mztZEPYz6XHeFzH1VkO6GzRPjoIyLqXuw7VQFyD6QtvXWU32R52syu1ij3NG3A3FSGNZ51DTMAyhhpEDqAB59uJ5cBzveKUrRKjux44447Ylb3s3KixqE2CTAeLIBx7nt5S/Ecu/JdnbTxGzsS2W6ujZXQ+S1uTDmOwjtuK36su6XtjBXixCjy/0b95UZkPptmH7orOa7o4tZhpeLDho0DYG20xcCzR8G0IPFWHFT3j4gg86kayPom2wUxTQE+LMpIH7cYv8AFM3uitcq8XaOnTZfFxqXc4Mbj44UzyuqKObkAejXn3VCbD33gxeJeGG5yJmDnQPY2bKDrYXXU8bnTTWO3/j8Jkw2BU2M0hkY8SiRqbt67n3bVnO7eMOC2ihfTJKY5PQSY29Q4+qqylTMM2plDIl2vk3mlKVod5WT0kYC5BmII+zk+WuTC9IGCkkSNJSWdgqjq5BcsbAXK2GtVPpkjF8MbD+tH+VUn0QxDwOU21M51t2Rx/8Ak1nue6jgWbI83hcen8l1xmLWKNpHNlRSzGxNgouTYanSq99JWA/tz/8AHJ8td3eveVMHAXPjSN4sac3b1a5Rz9nEioHc7cbKTisYoeeQl8pAtGWNySvDPr6uA7as27pG2TJPeoY6+PwLTsfbcWKjMkDZkDFblSuoAJ0YA8xXfr8AtX7VjoV1yKUpQkUpSgFKUoBSlKAUpSgFfjDTsr9pQGZb9bfxQwr4bEYci7L+nS/VOqsGDAW8VjYaE6a1m1elWUEWOoNVLbvRphZ7tGOoc84x4pPenD2WrKUGzy9To5ze5O/mYvSpXeHdmbByZJl0PkuuqvbsPI9oOv51FVj0PJlFxdMld04A+OwytwMyfA5re0Vt+8W2lwuGkma3ijxR5zHRV9Z+F6wDB4popEkTRkYMPSpBH5VM71b4y45lzgIieSikkXtqxJ4n8h673jKkdmn1CxY5Lv2ISednZncksxJJPEkm5Ptqa3T3Tkx0thdY1I6x+weava5+HE98FV63C3+jwkZgnU5MxZXQXILcQ44kd49FqrGr5MMChKa8R8Gr4XCrGiogsqKFUDkALAVy1Wdj9IGHxMvVxiTNyumrdpAW+VRzLWGtWaulNPofRQnGSuLM86Y5D1EC8jIx9YSw/M1VujEj/aUf3JLe4f8Alerx0r7PMmBDgawyKx+610PxZT6qzPdPaQgxsEhNlEgDHsV7ox9QYn1VjLiR5Go9nUqT+B6ApSlbntCqf0qxg7OJ82WMj1kr+RNXCqJ0u40LhI4+ckoPqRST8SvtqsujOfUusUr8igbjuRtHDW/tLe1WB+BreqxXox2cZdoI1vFhVnPpIKKPa1/3TWn757Z8GwUsgNmK5U+8+gI9Grfu1THwrOXQvZhcn0IndY+FY/FYs6oh8Hi7MqauR6TY/vGqN0nbL6rHswHizKHHp8lvit/3qte70e0sLhkijwcJVbm7SgMSxLEsL8dfhUL0gxY2WJJcTh441iNsySBj+ksLEX4XAqJe6Z5luwU0769H9S/7nbV8IwUMhN2y5W+8nisfWRf11NVmvQ/tXSbDk8CJF9dlf/o9taVWkXaO/T5PExpmadMo/mv+L/2q5+jra0eG2ZLLK1lWdvSTkisqjmT2VwdMv+6/4v8A2qjt09yo8bs6RrZZxKwR7m3iqhCsL2sSTra+tZ87nRwSclqpOC5r9kWHdDC+HzHaE5U2YrDGDcRBTxP7Wt/Xm5ra91hu6e8cmzsUVkDBC2SZOYym2YDzlN/SLjsrboJ1dVdCGVgCCNQQdQRV4O0dOjyRnD49zkpSlXO0UpSgFKUoBSlKAUpSgFKUoBVf21vV4HOoxCkQSaLKoJyMOKSL8QRyvpoTVgqA3w3ZOMgKJIyNyFyUaxuA6+n6w1HfwqHdcGeXdtuHUreC6XY85WeIgAkdZEcymxsGytYgHjxNXTZO3IMSuaCRXA420I+8p1X1isA2hs+SCRo5VKOp1B+BB5g8iK/MFjpIXDxOyOODKbH0d47jpWKyNdTyceuyQdTV/qb9vDsyKfDSJNbJlJufqFQSHB5Eca88irJtbf8AxeIg6mRlCnyii5WcdjG9rdwAvVcqJyT6GWrzxyyTihSlKzOIVO7J3HxeIUPHFZDwZyEB7xfUjvAtV03H6OFCpPihmYgMsRHirfUFx9Zu7gOdzwuO0N4IoZ4oGYB5SbAkDKqqxzNfgCVyjtJ7jWqh3Z6WHRWt2V0Rm4u7jYSErJFGsh8qRHLl+y91GUDsFxzqz1X13zhkxKYfD/pnJ8ZlP6NFXVmLfWPIAX1I1FWCtlXY9XFsUdsOiOLF4VZI2jcXV1KsO0MLEVgu8+7b4KcxvcqblH5Ovb6RwI7e4it/rqbT2TFiIzHMgdTyPI9oI1U94qso7jLU6dZl8UVXo73yXERLBK1p4xYX/rFXgw7WA4juv22utZttToiIbNhZ8tjcLJe4PdImo9l++uxhottxDL+hlA0DOVJ9t1J9d6hNrhozxZMmNbckW/iuS/SyhVLMQABckmwAHEkngKxLfLbrbQxoEILKv6OJQNWudWt+0fgBfnVqxe6O08bYYvERpHfyE1HuqAG9bGrPu1uXBghdAWkIsZH1bvC8lHcPXejuXBGWOTUezVR+PX0PjcjdYYLD2axlks0hHbyQdy6+kknnULvRN4XtTC4MapEetlHK4GYA/ugD/Fqz7eixbBRhHhQ65jKGPZly2HHjx7qp2ztxtoQYhsQmIgaV82YuHIbMQTfxe0DhbhUvyRbLFpLHCLri/kaNUdvDszwjCzRc3Qgfe4qfUwBrm2WswiXwgoZdcxjBCcTawOvk2ri22mIMY8FaJXzC5lDFctje2Xne3xq3Y6pcx5RiW6G1vBsbFIdFzZX+6/itf0Xv+7W+1k8vRJiWYs00N2JJ8viTc/Vq47ubN2hCUSeaGSFQQbBussFIUBiADY21Otqzha4ZwaNZMVxlF0VrplP81/xf+1Up0RH9Rf8AHb+CKupvDuVj8aUM82G/R5soQOPKte/i6nQeyu3urutjsEQiy4cwtIGcWfNayhspsLGwHHspzusRjP8AEPJtdfwdLpR3TzL4XEPGUWlA5qNBJ6RwPdbsqM6Nd8uqYYWZv0bn9Gx+oxPkH9lj7Ce/TS9sRStA6wGMSEADrQSliRmzAcfFvWYjofxP9tD/AMfy0kmnaIzYpwzLJiXzNbpVZ3d2ftCJkXETQyxKCDYN1hsLL4xAB1tqdas1aJnoQluVtUKUpUlxSlKAUpSgFKUoBSlKAV8u4AuSABzPCvqultbY8WJjMcyB1PbxB7VPEHvFCHdcGY9J+8GGxDIkNnkjJzSr5OU/1YP19bG/Acr3NUSr/tnokmWT9WdXjP8AaHKy9xIFm9It6K60fRHizxeAfvufySueUZN9Dwc2HNkm24lJpV7HQ/if7aH/AI/lqM2x0cYzDqWyrKo1JiJYgdpUgN7AartZk9NlircWVepfdDZwnx0EbaqXuw7QgLkesLb11EVyYfEMjBkZlZeDKSCPQRqKhGMGlJNm2b377x4JCos85Hip2X4NJbgO7ifiMW2hj3mkaSVizubkn/WgA0A5WrhdyxJYkkm5JNySeZJ4mpTd7dmbGPlhXQeU7aInpPM9w1qzk5M6c2aeolSXyRpHR/syDBxAyyRjEz2uhZc6g6rGFve/M9/oFXmqhgth4XZGHedvHkA1kIGZi2gRB9W5/wDsm1c+x9/sPJDE0sqLLJp1a3ZgxYqFsATfh7a2XHDPXxSjjioSpPyJDeLeiLBKhlDkOSBkUNwF9dRUH9LOD+29wfNV0rA99YQu0MSFAA6y9h+0qsfiTUTbRnq8uTCt0Wq+RpS9KmEPBZzbsj//AFSLpXwRNj1q95S4Hukn4V2ujVANmQ2HEyE9/wClcXrtbz7nw4yNrqqy28WQCzA8sxHlL2g+qxqfaqyy8eUFOLXS6r+SS2ZtiHELmgkWQc8p1Hcw4qfTXcrztgNoTYSfPGSkiEgjkbGzIw5rccK3vYm1BicPHMugkUG3YeDL6iCPVSMrGm1PjWmqaO9SobaW+OEw8pimmVHABIIb6wuNQtuFdf6QcB/eF9j/AC1a0dDywXDkvUsNKjNlbyYfEh2gkDiO2YgMLXBI4gdh4dlR69ImAPDEL7r/AC0tB5YJXuXqWOlVxukPAD/eF91/lr9TpCwBNvCF9auPzWm5EeNj/wBl6osVK6eA2xDP/IyxyfcYEj0gG4ruVJomnyhSlKEilRG1d7MLhjaaZFYfVF2YelVBI9dRB6UcF50lu3q2tUbkZSzY4unJFupURsrezC4k2hmVmP1TdW9SsAT6qk4sQrZsrBsrZWsQcrCxKm3A2I076my8ZRlymclKhtpb4YTDyGKaYI4ANiG4HhqBaut9IOA/vC+x/lqLRV5YJ05L1LFSq4ekPAf3lPY/y0+kPAf3hfdk+Wm5EeNj/wBl6osdK/Fa+or9qTUUpSgFKUoBSlUDfXdbEENLHjXC8THNL1a+hWFl9TD11DdGeWbhG0rLFs7fbCTGwmVGBIKyHI1wbW8bQ+ompxWBFxqD2V5taFuw/n8edckWOkRSiyOqniquyg+lQbGslk8zzI/5GS96JM7+zQtj5Dh7ZdMxXyS/1ytu+1+0gmq/SlZN2ebOW6Tl5khu9s5Z8VFE7ZFkcAkceZsO8nQd5rdL4fA4f6sUMY/13sxPpJNeewalhLjMcQl5sRk4DVgvK5PAHvNXjKjq02oWJNKNt9Dvb575PjpLC6QofETmTwzv+1blyB9JP30eCBcX1uIlSNYVzLnIGZzoLX42Fz6bV39ndE2KexlaOIdhOdvYun/FVv2B0Y4fDsHkJnccM4AQHtCa3PpJqVGTds0x4M88iySXqW3Dzq6hkN1YXB7QeBFYVv1/SWJ/EH8CVvNYNv1/SWJ/EH8CVbJ0On/Iflr5/sap0c/0ZB6H/wA2SrI7gAkmwGpJ5d9Zzujv7hsNgYo5etzJmvaMkHM7MLNw4Go/eLpAfHfq2FXq0k0LSOqM4P1bk5UB9JJ4dxlSSRpHU44Yo826XBS9r4sS4iWReDyuw9DOWHwNbduPg2i2fh1YWOTNbs6xmcD2NVU3Y6KcriTFsrZTcRJqCf22Nrj9ke3lWkVEItcspo8E4Nzn3Oti8BG6sHRWuLG6g3HZrXn/AGHGGxUCsAQZogQdQQXUEH1V6IbhXnvd7+eYf8eL/MWmTqimvXtQ/vkegYsOq+SqrfsAH5VRuljAoMEjKigiZRcKAbFJLi45Xt7KvtUvpZ/mA/GT8nq8uh2alLwpfIrnRBhVaedmUEqiZSQDbMzXt2cBWl43Y8My5ZYo3H7Sg+w8R6qzrob/AJTE/cj/ADkrUaiHumWiinhV/H9TKd9dwPBQcThCwVDdluc0f7aNxyjnzHG9uEluB0gNK4w+JN3OkcnAsR9R/wBrsPPgdeOgzRBlKsLqwIIPAgixB9Veedo4ZsNiZEUkNDKwU87o3it8AapL2XaOfOvw01OHR9UeiazLpC3+YO2GwzZcukkgOt+aIeVuZ4300sb3fF7Zy4BsSOPg/Wgd5TMB7SKxTdjBdfjoEfxg8oLX+sBd2v6QD7atN9ka6zM/ZhD/ALGh7h7gIkaz4lA8r+MquLhAdQSDxc8deHpvV8MYtawt2cvZX1SrpUdeLFHHHbEoO/HR+jRtPhUySp4xRNA4GpKgeS44i3H02NffRFMWwk1zc9eTc6k5kjNyeetXuojd/dtMIZurYlZpTJlsAEv9Ve6q7ebRl4CjlU4/U+t48Cj4WfMik9U+pAJ0Q2N+41je4i32jhgfPPH7jmtt2uP1eX8J/wCE1ie4H9I4b7x/y3qs+qOXVr/mx/P90bi2AjPGND6VH/iqRvt0cpIhlwiBJF1Ma6LIOeUcFf0aH41bdt7bjw0DyOyjKpIFxdmt4qgcyTpXV3L2lJiMDFLKQztmuQAOEjqNBpwAq7p8HZkjjyPw31qz53I2h12AhY+Uq5GvxzRHIb9+gPrqdr8Ar9qUbQW2KTFKUqSwpSlAK/LV+0oBXXxeAjlXLIiODydQw+NdilCGrKLtrongku2HZoW7PLT2E5h6j6qzLbew5cJKYpls3EEaqw5Mp5ivQ9V/fbdoYzCsoH6VAWjPPNbyfQ3D2HlWcoLscGo0cZRcoKmUjcXo7E6LiMTfq21SMaZx5zkahTyA48eHHUcLg0iQJGioo4KoAA9Qro7r41ZcHAyaDq1FvNKDKy+ogj1VKVaKSXB0afFDHBbfUUpSrHQKwbfr+ksT+IP4EreawTfc/wDqOJ/E/wClayydDzf8j+WvmaruJCsmy4FdQysjAhhcEZ3FiDWZ79bq+BYjxQepkuYzxt50ZPaLj1Ed9ad0dH/0yD0P8JHrt727vjGYV4tM/lRk8nXh6jqD3E1LjcS+TB4uCNdUlXoVzox3s66PwaVryRjxCTq6Dl3lfyt2Gr5XnLCYqTDzK63SSJufIqbFSPaCPTW87t7fTGYdZU0J0ZeaMOKn8weYIpCV8EaLPvjsl1RJtwrz3u7/ADzD/jxf5i16Dfga89bvn9bw/wCPF/mLUZOqKa/3of3yPQ9UvpZP6gPxk/J6ulUnpbP6ivfOn8Ehq8ujOvU/lS+RB9DZ/S4n7kf5vWpVlnQ2f02I+4n8T1qdRD3TPRfkr6/qK8+b04kPjcQw1Bme3eAxF/hWw77b0Lg8OxBHWuCI1534ZyPNXj6bDnWX7i7sNjMSCwPVRkNITwNtQneW591+6qz5dHPrX4ko4o9TTcfgT/sZoreMuDtbvWIae0VlW5GIybRwxPDrMvvhkHxYVvLLcWOoNYLvNsN8BiyouAGzxN2qDdfWpsD3jvFJqqY1sHBwmuxvdfjHSo3dzbqYvDpKhFyLMvNHHlKf+XaCDUnWp6cZKStFG2l0jy4fL1+BljzcLyLY24i4WvrZHSLJiTaHBSOAVDESLZcx4m6+k27q6fTH/I4f8Vv4K+ehv+SxH30/hNZW91HneJk8fwt3HyXl8i9bX/m8v4T/AMJrCtz8Ck2NgjlGZHYhhci/iMeIN+IFbrtf+by/hP8AwmsP3FNto4b8T81ak+qK63nLjv8AvKNI2r0XYRom6lDHJlOUh2IvbQEMSLXrv9HkTLs6FXVkZS9wwKn+UcjQ9xqyV8u4AJJAAFyToABxJq+1J2d0cMIT3xVcUfVKrm7e9fhmInEajqIgoV9czsS1zbhlsNOfDtsLHUp2aQmpq4ilKVJYUpSgFKUoBSlKAUpSgKrJN/s/FEtphcU978oZzxv2JJxvyYHhVqBrhxmDSWNo5FDI4sQeBH+udVIYbHbP0hXwzDDyUY2mjHmg/XA5aH0Cq9DC3j7cfp/Bc6VX92d8FxjyIIpYnjALCQAcSRbje+nMCo7EdKmDR2U9aSrFTZBa6mxtdgancifHxpKTfBMbxpjCE8CaIG5z9bfhYZbWB76z7G9F+OlkeSSSAu5LMczC5PcI9Ksv0t4L7X3B81PpbwX2vuD5qo9r6s5cr0+V+1P7nV2Hu/tXCxrFHJhjGGvZixIDG7AHIO8+ur/VK+lvBfa+4Pmp9LeC+19wfNUpxXc0x5cONUp/c6e+vRw+In67DFFL/wAorkqLjg4sDqRxHaL8zXS2JuNtLCMWgmgXN5QLMVa3C4Mfp1461M/S3gvtfcHzU+lvBfa+4Pmqvs3dmLjpnLepU/gztTJtYxhR4GCUIZj1lwxZtVAFrZcvEcb1TsN0V42N1dXgzIwYeM/FSCP6vXUVZ/pbwX2vuD5qfS3gvtfcHzUe19yZ/h51un0+JO7IbG2k8JGHvYdX1WexPjXz5uXk8O+qxvFu7tPGxrHKcIqq2ayGQXNiNSVPImu19LeC+19wfNT6W8F9r7g+apbi+5eU8Mo7XP7kJsTcLaOEl6yGTDhrWILMVYGxsRk7QKsUy7YcWBwUf7S9YT6gwI+FcH0t4L7X3B81PpbwX2vuD5qLau5SPgQVRnx8zo4foteWTrcbiWkY8Ql7nuztwHcFHdar1s7ZscEYjhQIi8APiSeJPedaqf0t4L7X3B81PpbwX2vuD5qlOKNMc9Pj5i0XWo7bmwIcXH1cy3HEEaMp7VPI/A86rf0t4L7X3B81PpbwX2vuD5qndE0eowyVOSIuLcDG4KUyYHEKwPFX8XMOxhYq3p07rVLLtPbFreCYe/bnFvTbrK+fpbwX2vuD5qfS3gvtfcHzVX2V0Zzp4I+7Ovr/AOkdtDcrH491bGTRRqt7LGC2W9r2GgvoNSxq27s7qxYGMrEWJcgszG5JAIGg0A1PD41B/S3gvtfcHzU+lvBfa+4Pmotq5Lwlp4S3brfm2SW34doSGRMP4MImTKGkL9Z4y2bhdeZtpVHwvRbjonV0kgDIwZTnfQqbjjHrVm+lvBfa+4Pmp9LeC+19wfNR7X3KZPw+R3Kf3O7GdrAWIwJPbeYfAVEbe2DtbFIUeTDLGeKxs6hu5iUJI7r2rtfS3gvtfcHzU+lvBfa+4PmpcfMtKWGSp5PuSm4+7ZwWF6t8pkZ2ZyuoubAAEgXsoHrvVhqlfS3gvtfcHzVYd3t4osZGZIc2VWynMLG4APo4EVZNdEb4smKlCDJSlKVY6BSlKAUpSgFKUoBSlKAUpSgPxjYE/lr8KgsLvLg5Z+pBtMb+LJE6NcC5HjqNba241PVQN5t1jipsTJCSuIhaJkINi1owct+RuAQe0dhqsr7GGaUopOKv4Ft2pi4MOmeVLIOJWJnC25tkU5R3nSuXAmKWNZEQZW1GaMqSO2zAG1VXA70jG7MxSyeLPHh5VkW1uEbDOByBPEcjcdl7FPtZMOkKEFpJAFjjW2Zyqgm2YhQAOJJAomRHIpe0ulHf8ETzF90U8ETzF90VFbJ3oWcTgRSrJhzleMhS19bBcrENfKefKo7dffF8SZC2HlydayqVVSsaoimznNmL3ubAHygBS0W8WHHxJzZ+Jw84JhMUgVspK5SARy0rteCJ5i+6Kgd1Np4QrP4NH1KROesLLkF7EsSCbgADna1uFfjb8xiMTmKbwYtl67KuXjlzZM3WZL6Xy0tELJHanJon/BE8xfdFPBE8xfdFRW2t7oMN1WfO3XEZCilgQSPGzcDob2FyeQNfOF3tRsSMNJFNDI6lk6wLZwLk2KsbGwOh7Km0W8SF1ZL+CJ5i+6Kjts7XwmFW87RpcEhbAs1vNUC5rr7T3xjiEpWOSZcOQJWjyWjJ5HOwLEc8oNudQnSVOs2y0lXyXeN1JGoDg+w2NQ3xwUyZUoyceqLouFQjyF90VCy7y4NZupKt1utk8HkLG19VATUWBNx2VPJwHoqi7QX/ANxQfgH+DEUfBOWTilXdpepdVwqEXyLr2qB8LV++CJ5i+6K5qgNpb4RxdaVjkmGHIErR5LRk8jnYFiOeUG3OpdI0lKMVbOxtja2FwoBnMaX4LlBZvuqBc+nhUj4InmL7oqldJGKWbZ0Eq+S8sTLca2dHPDtseFTSb5IMQkMsM0JlNo2lVQrnsBVjY3I0PaL2vUXyYrKt7TquK+pN+CJ5i+6KeCJ5i+6KjcXvIqzmCKOSeVVzOseUBAeGZnZRc30HGvnB73QSYd5xnCxXEilCZEK8QyLc+vhx10NptGu+F1ZKeCJ5i+6KeCJ5i+6Kgdmb7xztH1cM+Rw5MpS0ceTNcO17XsOV7Zh32PvzEDC3Vy9TO+SOayZGJNh4ubOBfmVHCotFfFx1dk94InmL7op4InmL7oqubyb2PBiYII4ZG6x7kgA5lUXZIgSLtqLk2t+Uhit50QRAxy9dPfJBZes0vct42VVA1uWqbRPiQtryJPwRPMX3RTwRPMX3RUbszeaOWWSEq8U0Qu0bgZraeMpQkONRwPMVHR9IMTlhDDiJSkgQhIjcX0zsD5IvcWaxuDppS0HkxruWPwRPMX3RXIiACwAA7tKhcNvWj4w4TqpVlUFjmyZcoFwwIckg3HAX11tY27eyNs+EZ7RSII3KEvksWQkMFyu17EWvw9hpaJU4t8EjSlKk0FKUoBSlKAUpSgFKUoBSlKAVWdhbTV8dirCQCQx5C0Uiq2SOz2LKBodNfVVmpUFJRbafkZ/v/uo6lsXhAQ5RlmRR5aupVmA5m3Ec7A8RrKb37QeHwXKnlPlaYRdY8KkKG6sZTZmF+R8k6GrZSo2mTwL2nF1ZRNymMWOxiMkw610dDIj3KgSHM7MNL3HHW5tbiB+9H2M6hJ4ZUkWQTyOQYnIy5V1zBSLeKeeulr3q9Uoo0I4dtU+l/cznYmCaZNpwgOjYiSRoy6OoZSWsbsoFjcDt1pJjC2yBgxFL4TlWLqura4KuLuWtly5RfNe2taNSo2lVp6VX2a+jM83owDRYXZ8Fnd4JImfIjsAqAhmuoOgPrrubcnvtfCSBXKRo2dhHIVUyK2UEhedx6L61d6VO0l4PJ+X2M429PJK+PgEUiWF40hiIE7EXaWV1XxtALAkA3t4xrh23iut2LBCkcxkURDL1Ulz1SgOR4vAHS/srTaVG0q9O3fPXg4cHiVkQMt7HtBU6acGAI1HZVCxuKvtyOcJKYkiKM/Uy2DBZhbyLnVhqO2tDpVmrNsmNzS56O/QruP3nzNFFhlkLySKpYxSBY0uC7EugF8oIA7TVb27iJJZMfAIpEAW8aQxEdexHjSyyKPG5aEgG9vGOlaNSoasrPFKfVmZ7ZZpdi4VY45WaN4lK9W9yY42zZRa5A4XGmlTG3gNoS4RYAxEcwlkkKMoRVschLAeOT9Uai2tqulKbSvgdm/L7FJ2f+pbRxbThhHicrxyBWZfFLXjJUGzeNoD5veK4NgYJ448fiZUeNcUzdWhVs9iZMpKAEgkuBw5Gr7Sm0lYK79Lr6lR6Pjl2asTI2eMPmjdGUnM8hA8YWNx6eNVPF4uSbD4eVo5QYcUpaJIWSGCNWNlRQtmPDXU8RpwOtUqNvFFZae4qN9FRR96sQfDNn4nJJ1Kl8x6tiVzhQMygZgediL6GvvbCMm0cNjsshg6oxsQjZo79ZZmS2YKc45aWN+VXWlTtLPDbbvun9UUnBYdp9rNjFVlgihyByrL1psb5QRdlFzrb6otTceW2LxuZXXrpy8ZaN1DLeQ3BZQOBHHtq7UptCw0077t+pSt9sLJFi8JisOoaTMYCDwPWBsl+4Evf1Va9mYAQwpGuoRbXPFjxZj3kkk95qMwUGIlxBfEokccLP1QVsxctdRI3ZZMwA+0OgsKnaJdyccPacvP+/cUpSrG4pSlAKUpQClKUApSlAKUpQClKUApSlAKUpQClKUApSlAKUpQClKUApSlAKUpQClKUApSlAKUpQClKUApSlAKUpQ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IMG_0757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231200" y="4064007"/>
            <a:ext cx="4916864" cy="2533345"/>
          </a:xfrm>
          <a:prstGeom prst="rect">
            <a:avLst/>
          </a:prstGeom>
        </p:spPr>
      </p:pic>
      <p:pic>
        <p:nvPicPr>
          <p:cNvPr id="12" name="Рисунок 11" descr="IMG_0758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4522088" y="1412776"/>
            <a:ext cx="4429282" cy="2540396"/>
          </a:xfrm>
          <a:prstGeom prst="rect">
            <a:avLst/>
          </a:prstGeom>
        </p:spPr>
      </p:pic>
      <p:pic>
        <p:nvPicPr>
          <p:cNvPr id="13" name="Рисунок 12" descr="IMG_0759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220152" y="1415148"/>
            <a:ext cx="4256880" cy="2545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Без имени-1копирование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404813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i="1" dirty="0">
                <a:solidFill>
                  <a:srgbClr val="FFFFFF"/>
                </a:solidFill>
              </a:rPr>
              <a:t>Top500 </a:t>
            </a:r>
            <a:r>
              <a:rPr lang="ru-RU" sz="2800" i="1" dirty="0">
                <a:solidFill>
                  <a:srgbClr val="FFFFFF"/>
                </a:solidFill>
              </a:rPr>
              <a:t>самых </a:t>
            </a:r>
            <a:r>
              <a:rPr lang="ru-RU" sz="2800" i="1" dirty="0" smtClean="0">
                <a:solidFill>
                  <a:srgbClr val="FFFFFF"/>
                </a:solidFill>
              </a:rPr>
              <a:t>мощных компьютеров мира</a:t>
            </a:r>
          </a:p>
          <a:p>
            <a:pPr algn="ctr">
              <a:defRPr/>
            </a:pPr>
            <a:r>
              <a:rPr lang="ru-RU" sz="2000" i="1" dirty="0" smtClean="0">
                <a:solidFill>
                  <a:srgbClr val="FFFFFF"/>
                </a:solidFill>
              </a:rPr>
              <a:t>(</a:t>
            </a:r>
            <a:r>
              <a:rPr lang="en-US" sz="2000" i="1" dirty="0" smtClean="0">
                <a:solidFill>
                  <a:srgbClr val="FFFFFF"/>
                </a:solidFill>
              </a:rPr>
              <a:t>www.top500.org</a:t>
            </a:r>
            <a:r>
              <a:rPr lang="ru-RU" sz="2000" i="1" dirty="0" smtClean="0">
                <a:solidFill>
                  <a:srgbClr val="FFFFFF"/>
                </a:solidFill>
              </a:rPr>
              <a:t>)</a:t>
            </a:r>
            <a:endParaRPr lang="ru-RU" sz="2000" i="1" dirty="0">
              <a:solidFill>
                <a:srgbClr val="FFFFFF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5300" y="1508720"/>
            <a:ext cx="5613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7"/>
          <p:cNvSpPr>
            <a:spLocks noChangeArrowheads="1"/>
          </p:cNvSpPr>
          <p:nvPr/>
        </p:nvSpPr>
        <p:spPr bwMode="auto">
          <a:xfrm>
            <a:off x="1743869" y="1540793"/>
            <a:ext cx="431800" cy="358775"/>
          </a:xfrm>
          <a:prstGeom prst="ellips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2018184" y="1550318"/>
            <a:ext cx="431800" cy="358775"/>
          </a:xfrm>
          <a:prstGeom prst="ellips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8" name="Oval 9"/>
          <p:cNvSpPr>
            <a:spLocks noChangeArrowheads="1"/>
          </p:cNvSpPr>
          <p:nvPr/>
        </p:nvSpPr>
        <p:spPr bwMode="auto">
          <a:xfrm>
            <a:off x="3440063" y="1521743"/>
            <a:ext cx="1008063" cy="358775"/>
          </a:xfrm>
          <a:prstGeom prst="ellips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5470773" y="1556792"/>
            <a:ext cx="650875" cy="273050"/>
          </a:xfrm>
          <a:prstGeom prst="ellips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2" name="Oval 14"/>
          <p:cNvSpPr>
            <a:spLocks noChangeArrowheads="1"/>
          </p:cNvSpPr>
          <p:nvPr/>
        </p:nvSpPr>
        <p:spPr bwMode="auto">
          <a:xfrm>
            <a:off x="5836518" y="1518816"/>
            <a:ext cx="650875" cy="273050"/>
          </a:xfrm>
          <a:prstGeom prst="ellips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3" name="Oval 14"/>
          <p:cNvSpPr>
            <a:spLocks noChangeArrowheads="1"/>
          </p:cNvSpPr>
          <p:nvPr/>
        </p:nvSpPr>
        <p:spPr bwMode="auto">
          <a:xfrm>
            <a:off x="6325964" y="1514624"/>
            <a:ext cx="650875" cy="273050"/>
          </a:xfrm>
          <a:prstGeom prst="ellips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4" name="Oval 14"/>
          <p:cNvSpPr>
            <a:spLocks noChangeArrowheads="1"/>
          </p:cNvSpPr>
          <p:nvPr/>
        </p:nvSpPr>
        <p:spPr bwMode="auto">
          <a:xfrm>
            <a:off x="6782395" y="1514624"/>
            <a:ext cx="650875" cy="273050"/>
          </a:xfrm>
          <a:prstGeom prst="ellips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Рост производительности</a:t>
            </a:r>
            <a:endParaRPr lang="en-US" dirty="0"/>
          </a:p>
        </p:txBody>
      </p:sp>
      <p:pic>
        <p:nvPicPr>
          <p:cNvPr id="15298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5525" y="1323975"/>
            <a:ext cx="709295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13"/>
          <p:cNvGrpSpPr/>
          <p:nvPr/>
        </p:nvGrpSpPr>
        <p:grpSpPr>
          <a:xfrm>
            <a:off x="4355976" y="3068960"/>
            <a:ext cx="1656184" cy="216024"/>
            <a:chOff x="4355976" y="3068960"/>
            <a:chExt cx="1656184" cy="216024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4355976" y="3173626"/>
              <a:ext cx="5040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/>
            <p:nvPr/>
          </p:nvCxnSpPr>
          <p:spPr>
            <a:xfrm>
              <a:off x="5436096" y="3180318"/>
              <a:ext cx="57606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рямоугольник 6"/>
            <p:cNvSpPr/>
            <p:nvPr/>
          </p:nvSpPr>
          <p:spPr>
            <a:xfrm>
              <a:off x="4716016" y="3068960"/>
              <a:ext cx="792088" cy="2160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>
                  <a:solidFill>
                    <a:schemeClr val="tx1"/>
                  </a:solidFill>
                </a:rPr>
                <a:t>7</a:t>
              </a:r>
              <a:r>
                <a:rPr lang="en-US" sz="1400" b="1" dirty="0" smtClean="0">
                  <a:solidFill>
                    <a:schemeClr val="tx1"/>
                  </a:solidFill>
                </a:rPr>
                <a:t>-8 </a:t>
              </a:r>
              <a:r>
                <a:rPr lang="ru-RU" sz="1400" b="1" dirty="0" smtClean="0">
                  <a:solidFill>
                    <a:schemeClr val="tx1"/>
                  </a:solidFill>
                </a:rPr>
                <a:t>лет</a:t>
              </a:r>
              <a:endParaRPr lang="ru-RU" sz="1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Группа 21"/>
          <p:cNvGrpSpPr/>
          <p:nvPr/>
        </p:nvGrpSpPr>
        <p:grpSpPr>
          <a:xfrm>
            <a:off x="4139952" y="3705984"/>
            <a:ext cx="3715933" cy="461665"/>
            <a:chOff x="4139952" y="3705984"/>
            <a:chExt cx="3715933" cy="461665"/>
          </a:xfrm>
        </p:grpSpPr>
        <p:grpSp>
          <p:nvGrpSpPr>
            <p:cNvPr id="5" name="Группа 19"/>
            <p:cNvGrpSpPr/>
            <p:nvPr/>
          </p:nvGrpSpPr>
          <p:grpSpPr>
            <a:xfrm>
              <a:off x="4139952" y="3820160"/>
              <a:ext cx="3384376" cy="226432"/>
              <a:chOff x="4139952" y="3820160"/>
              <a:chExt cx="3384376" cy="226432"/>
            </a:xfrm>
          </p:grpSpPr>
          <p:cxnSp>
            <p:nvCxnSpPr>
              <p:cNvPr id="19" name="Прямая со стрелкой 18"/>
              <p:cNvCxnSpPr/>
              <p:nvPr/>
            </p:nvCxnSpPr>
            <p:spPr>
              <a:xfrm flipH="1">
                <a:off x="4139952" y="3933056"/>
                <a:ext cx="33843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 w="med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Прямоугольник 14"/>
              <p:cNvSpPr/>
              <p:nvPr/>
            </p:nvSpPr>
            <p:spPr>
              <a:xfrm>
                <a:off x="5436096" y="3820160"/>
                <a:ext cx="1080120" cy="22643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</a:rPr>
                  <a:t>12-13 </a:t>
                </a:r>
                <a:r>
                  <a:rPr lang="ru-RU" sz="1400" b="1" dirty="0" smtClean="0">
                    <a:solidFill>
                      <a:schemeClr val="tx1"/>
                    </a:solidFill>
                  </a:rPr>
                  <a:t>лет</a:t>
                </a:r>
                <a:endParaRPr lang="ru-RU" sz="14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6925822" y="3705984"/>
              <a:ext cx="9300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chemeClr val="tx1"/>
                  </a:solidFill>
                </a:rPr>
                <a:t>ПК</a:t>
              </a:r>
              <a:endParaRPr lang="en-US" sz="12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ru-RU" sz="1200" b="1" dirty="0" smtClean="0">
                  <a:solidFill>
                    <a:schemeClr val="tx1"/>
                  </a:solidFill>
                </a:rPr>
                <a:t>60 </a:t>
              </a:r>
              <a:r>
                <a:rPr lang="en-US" sz="1200" b="1" dirty="0" err="1" smtClean="0">
                  <a:solidFill>
                    <a:schemeClr val="tx1"/>
                  </a:solidFill>
                </a:rPr>
                <a:t>Gflop</a:t>
              </a:r>
              <a:r>
                <a:rPr lang="en-US" sz="1200" b="1" dirty="0" smtClean="0">
                  <a:solidFill>
                    <a:schemeClr val="tx1"/>
                  </a:solidFill>
                </a:rPr>
                <a:t>/s</a:t>
              </a:r>
              <a:endParaRPr lang="ru-RU" sz="1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Группа 32"/>
          <p:cNvGrpSpPr/>
          <p:nvPr/>
        </p:nvGrpSpPr>
        <p:grpSpPr>
          <a:xfrm>
            <a:off x="2339752" y="4277122"/>
            <a:ext cx="5473653" cy="461665"/>
            <a:chOff x="2339752" y="4277122"/>
            <a:chExt cx="5473653" cy="461665"/>
          </a:xfrm>
        </p:grpSpPr>
        <p:sp>
          <p:nvSpPr>
            <p:cNvPr id="23" name="TextBox 22"/>
            <p:cNvSpPr txBox="1"/>
            <p:nvPr/>
          </p:nvSpPr>
          <p:spPr>
            <a:xfrm>
              <a:off x="6968302" y="4277122"/>
              <a:ext cx="8451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Mobile</a:t>
              </a:r>
            </a:p>
            <a:p>
              <a:pPr algn="ctr"/>
              <a:r>
                <a:rPr lang="ru-RU" sz="1200" b="1" dirty="0" smtClean="0">
                  <a:solidFill>
                    <a:schemeClr val="tx1"/>
                  </a:solidFill>
                </a:rPr>
                <a:t>1 </a:t>
              </a:r>
              <a:r>
                <a:rPr lang="en-US" sz="1200" b="1" dirty="0" err="1" smtClean="0">
                  <a:solidFill>
                    <a:schemeClr val="tx1"/>
                  </a:solidFill>
                </a:rPr>
                <a:t>Gflop</a:t>
              </a:r>
              <a:r>
                <a:rPr lang="en-US" sz="1200" b="1" dirty="0" smtClean="0">
                  <a:solidFill>
                    <a:schemeClr val="tx1"/>
                  </a:solidFill>
                </a:rPr>
                <a:t>/s</a:t>
              </a:r>
              <a:endParaRPr lang="ru-RU" sz="1200" b="1" dirty="0">
                <a:solidFill>
                  <a:schemeClr val="tx1"/>
                </a:solidFill>
              </a:endParaRPr>
            </a:p>
          </p:txBody>
        </p:sp>
        <p:cxnSp>
          <p:nvCxnSpPr>
            <p:cNvPr id="31" name="Прямая со стрелкой 30"/>
            <p:cNvCxnSpPr/>
            <p:nvPr/>
          </p:nvCxnSpPr>
          <p:spPr>
            <a:xfrm flipH="1">
              <a:off x="2339752" y="4509220"/>
              <a:ext cx="518457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Прямоугольник 24"/>
            <p:cNvSpPr/>
            <p:nvPr/>
          </p:nvSpPr>
          <p:spPr>
            <a:xfrm>
              <a:off x="4706734" y="4391298"/>
              <a:ext cx="1080120" cy="2264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1</a:t>
              </a:r>
              <a:r>
                <a:rPr lang="ru-RU" sz="1400" b="1" dirty="0" smtClean="0">
                  <a:solidFill>
                    <a:schemeClr val="tx1"/>
                  </a:solidFill>
                </a:rPr>
                <a:t>8</a:t>
              </a:r>
              <a:r>
                <a:rPr lang="en-US" sz="1400" b="1" dirty="0" smtClean="0">
                  <a:solidFill>
                    <a:schemeClr val="tx1"/>
                  </a:solidFill>
                </a:rPr>
                <a:t>-</a:t>
              </a:r>
              <a:r>
                <a:rPr lang="ru-RU" sz="1400" b="1" dirty="0" smtClean="0">
                  <a:solidFill>
                    <a:schemeClr val="tx1"/>
                  </a:solidFill>
                </a:rPr>
                <a:t>20</a:t>
              </a:r>
              <a:r>
                <a:rPr lang="en-US" sz="1400" b="1" dirty="0" smtClean="0">
                  <a:solidFill>
                    <a:schemeClr val="tx1"/>
                  </a:solidFill>
                </a:rPr>
                <a:t> </a:t>
              </a:r>
              <a:r>
                <a:rPr lang="ru-RU" sz="1400" b="1" dirty="0" smtClean="0">
                  <a:solidFill>
                    <a:schemeClr val="tx1"/>
                  </a:solidFill>
                </a:rPr>
                <a:t>лет</a:t>
              </a:r>
              <a:endParaRPr lang="ru-RU" sz="1400" b="1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Без имени-1копирование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404813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i="1" dirty="0">
                <a:solidFill>
                  <a:srgbClr val="FFFFFF"/>
                </a:solidFill>
              </a:rPr>
              <a:t>Top500 </a:t>
            </a:r>
            <a:r>
              <a:rPr lang="ru-RU" sz="2800" i="1" dirty="0">
                <a:solidFill>
                  <a:srgbClr val="FFFFFF"/>
                </a:solidFill>
              </a:rPr>
              <a:t>самых </a:t>
            </a:r>
            <a:r>
              <a:rPr lang="ru-RU" sz="2800" i="1" dirty="0" smtClean="0">
                <a:solidFill>
                  <a:srgbClr val="FFFFFF"/>
                </a:solidFill>
              </a:rPr>
              <a:t>мощных: энергопотребление</a:t>
            </a:r>
          </a:p>
          <a:p>
            <a:pPr algn="ctr">
              <a:defRPr/>
            </a:pPr>
            <a:r>
              <a:rPr lang="ru-RU" sz="2000" i="1" dirty="0" smtClean="0">
                <a:solidFill>
                  <a:srgbClr val="FFFFFF"/>
                </a:solidFill>
              </a:rPr>
              <a:t>(</a:t>
            </a:r>
            <a:r>
              <a:rPr lang="en-US" sz="2000" i="1" dirty="0" smtClean="0">
                <a:solidFill>
                  <a:srgbClr val="FFFFFF"/>
                </a:solidFill>
              </a:rPr>
              <a:t>www.top500.org</a:t>
            </a:r>
            <a:r>
              <a:rPr lang="ru-RU" sz="2000" i="1" dirty="0" smtClean="0">
                <a:solidFill>
                  <a:srgbClr val="FFFFFF"/>
                </a:solidFill>
              </a:rPr>
              <a:t>)</a:t>
            </a:r>
            <a:endParaRPr lang="ru-RU" sz="2000" i="1" dirty="0">
              <a:solidFill>
                <a:srgbClr val="FFFFFF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5300" y="1508720"/>
            <a:ext cx="5613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val 14"/>
          <p:cNvSpPr>
            <a:spLocks noChangeArrowheads="1"/>
          </p:cNvSpPr>
          <p:nvPr/>
        </p:nvSpPr>
        <p:spPr bwMode="auto">
          <a:xfrm>
            <a:off x="6782395" y="1514624"/>
            <a:ext cx="650875" cy="273050"/>
          </a:xfrm>
          <a:prstGeom prst="ellips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/>
          <p:cNvSpPr txBox="1">
            <a:spLocks noChangeArrowheads="1"/>
          </p:cNvSpPr>
          <p:nvPr/>
        </p:nvSpPr>
        <p:spPr bwMode="auto">
          <a:xfrm>
            <a:off x="5200650" y="1474788"/>
            <a:ext cx="18415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4704"/>
            <a:ext cx="9144000" cy="600075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Суперкомпьютеры – что это?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95536" y="1700808"/>
            <a:ext cx="8424936" cy="864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1800" i="1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● </a:t>
            </a:r>
            <a:r>
              <a:rPr lang="ru-RU" sz="2000" i="1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Суперкомпьютеры – это компьютеры, которые работают значительно быстрее остальной массы современных компьютеров;</a:t>
            </a:r>
            <a:endParaRPr lang="ru-RU" sz="2000" i="1" kern="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95536" y="3356993"/>
            <a:ext cx="8280920" cy="864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1800" i="1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● </a:t>
            </a:r>
            <a:r>
              <a:rPr lang="ru-RU" sz="2000" i="1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Суперкомпьютеры – это компьютеры, которые весят больше 1 тонны;</a:t>
            </a:r>
            <a:endParaRPr lang="ru-RU" sz="2000" i="1" kern="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95536" y="2564905"/>
            <a:ext cx="8424936" cy="864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1800" i="1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● </a:t>
            </a:r>
            <a:r>
              <a:rPr lang="ru-RU" sz="2000" i="1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Суперкомпьютеры – это компьютеры, которые занимают большой зал;</a:t>
            </a:r>
            <a:endParaRPr lang="ru-RU" sz="2000" i="1" kern="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95536" y="4077072"/>
            <a:ext cx="8280920" cy="864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1800" i="1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● </a:t>
            </a:r>
            <a:r>
              <a:rPr lang="ru-RU" sz="2000" i="1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Суперкомпьютеры – это компьютеры, которые стоят больше 1 млн.долл.;</a:t>
            </a:r>
            <a:endParaRPr lang="ru-RU" sz="2000" i="1" kern="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95536" y="4797153"/>
            <a:ext cx="8280920" cy="864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1800" i="1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● </a:t>
            </a:r>
            <a:r>
              <a:rPr lang="ru-RU" sz="2000" i="1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Суперкомпьютеры – это компьютеры, которые сводят проблему вычислений к проблеме ввода</a:t>
            </a:r>
            <a:r>
              <a:rPr lang="en-US" sz="2000" i="1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/</a:t>
            </a:r>
            <a:r>
              <a:rPr lang="ru-RU" sz="2000" i="1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вывода;</a:t>
            </a:r>
            <a:endParaRPr lang="ru-RU" sz="2000" i="1" kern="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95536" y="5661249"/>
            <a:ext cx="8496944" cy="864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1800" i="1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● </a:t>
            </a:r>
            <a:r>
              <a:rPr lang="ru-RU" sz="2000" i="1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Суперкомпьютеры – это компьютеры, мощности которых лишь немного не хватает для решения актуальных вычислительно сложных задач;</a:t>
            </a:r>
            <a:endParaRPr lang="ru-RU" sz="2000" i="1" kern="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8" grpId="0"/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Рисунок 5" descr="lomonoso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468313"/>
            <a:ext cx="9144000" cy="486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Энергопотребление</a:t>
            </a:r>
            <a:endParaRPr lang="en-US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323528" y="1772816"/>
            <a:ext cx="8496944" cy="3888432"/>
          </a:xfrm>
          <a:prstGeom prst="rect">
            <a:avLst/>
          </a:prstGeom>
          <a:solidFill>
            <a:schemeClr val="bg1">
              <a:alpha val="75000"/>
            </a:schemeClr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ru-RU" smtClean="0"/>
          </a:p>
        </p:txBody>
      </p:sp>
      <p:sp>
        <p:nvSpPr>
          <p:cNvPr id="9" name="TextBox 8"/>
          <p:cNvSpPr txBox="1"/>
          <p:nvPr/>
        </p:nvSpPr>
        <p:spPr>
          <a:xfrm>
            <a:off x="5724128" y="2176400"/>
            <a:ext cx="244827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0"/>
              </a:spcBef>
              <a:defRPr/>
            </a:pPr>
            <a:r>
              <a:rPr lang="ru-RU" sz="1400" dirty="0" smtClean="0"/>
              <a:t>БАК, </a:t>
            </a:r>
            <a:r>
              <a:rPr lang="ru-RU" sz="1400" dirty="0" err="1" smtClean="0"/>
              <a:t>Церн</a:t>
            </a:r>
            <a:endParaRPr lang="ru-RU" sz="1400" dirty="0" smtClean="0"/>
          </a:p>
          <a:p>
            <a:pPr marL="457200" indent="-457200">
              <a:spcBef>
                <a:spcPts val="0"/>
              </a:spcBef>
              <a:defRPr/>
            </a:pPr>
            <a:r>
              <a:rPr lang="ru-RU" sz="1400" dirty="0" smtClean="0"/>
              <a:t>Боинг 747</a:t>
            </a:r>
          </a:p>
          <a:p>
            <a:pPr marL="457200" indent="-457200">
              <a:spcBef>
                <a:spcPts val="0"/>
              </a:spcBef>
              <a:defRPr/>
            </a:pPr>
            <a:r>
              <a:rPr lang="en-US" sz="1400" dirty="0" smtClean="0"/>
              <a:t>Tianhe-2 </a:t>
            </a:r>
            <a:endParaRPr lang="ru-RU" sz="1400" dirty="0" smtClean="0"/>
          </a:p>
          <a:p>
            <a:pPr marL="457200" indent="-457200">
              <a:spcBef>
                <a:spcPts val="0"/>
              </a:spcBef>
              <a:defRPr/>
            </a:pPr>
            <a:r>
              <a:rPr lang="ru-RU" sz="1400" dirty="0" smtClean="0"/>
              <a:t>Центрифуга в ЦПК </a:t>
            </a:r>
          </a:p>
          <a:p>
            <a:pPr marL="457200" indent="-457200">
              <a:spcBef>
                <a:spcPts val="0"/>
              </a:spcBef>
              <a:defRPr/>
            </a:pPr>
            <a:r>
              <a:rPr lang="ru-RU" sz="1400" dirty="0" smtClean="0"/>
              <a:t>Дизельный локомотив</a:t>
            </a:r>
          </a:p>
          <a:p>
            <a:pPr marL="457200" indent="-457200">
              <a:spcBef>
                <a:spcPts val="0"/>
              </a:spcBef>
              <a:defRPr/>
            </a:pPr>
            <a:r>
              <a:rPr lang="ru-RU" sz="1400" dirty="0" smtClean="0"/>
              <a:t>Автомобиль </a:t>
            </a:r>
          </a:p>
          <a:p>
            <a:pPr marL="457200" indent="-457200">
              <a:spcBef>
                <a:spcPts val="0"/>
              </a:spcBef>
              <a:defRPr/>
            </a:pPr>
            <a:r>
              <a:rPr lang="ru-RU" sz="1400" dirty="0" smtClean="0"/>
              <a:t>Электрический чайник </a:t>
            </a:r>
          </a:p>
          <a:p>
            <a:pPr marL="457200" indent="-457200">
              <a:spcBef>
                <a:spcPts val="0"/>
              </a:spcBef>
              <a:defRPr/>
            </a:pPr>
            <a:r>
              <a:rPr lang="en-US" sz="1400" dirty="0" smtClean="0"/>
              <a:t>Intel Xeon Phi</a:t>
            </a:r>
            <a:endParaRPr lang="ru-RU" sz="1400" dirty="0" smtClean="0"/>
          </a:p>
          <a:p>
            <a:pPr marL="457200" indent="-457200">
              <a:spcBef>
                <a:spcPts val="0"/>
              </a:spcBef>
              <a:defRPr/>
            </a:pPr>
            <a:r>
              <a:rPr lang="ru-RU" sz="1400" dirty="0" smtClean="0"/>
              <a:t>Мозг человека</a:t>
            </a:r>
          </a:p>
          <a:p>
            <a:pPr marL="457200" indent="-457200">
              <a:spcBef>
                <a:spcPts val="0"/>
              </a:spcBef>
              <a:defRPr/>
            </a:pPr>
            <a:r>
              <a:rPr lang="en-US" sz="1400" dirty="0" smtClean="0"/>
              <a:t>iPhone5 </a:t>
            </a:r>
            <a:endParaRPr lang="ru-RU" sz="1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047875"/>
            <a:ext cx="53340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4838260" y="2150434"/>
            <a:ext cx="10081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0"/>
              </a:spcBef>
              <a:defRPr/>
            </a:pPr>
            <a:r>
              <a:rPr lang="ru-RU" sz="1400" dirty="0" smtClean="0"/>
              <a:t>180 МВт</a:t>
            </a:r>
            <a:endParaRPr lang="ru-RU" sz="1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38260" y="2389922"/>
            <a:ext cx="10081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0"/>
              </a:spcBef>
              <a:defRPr/>
            </a:pPr>
            <a:r>
              <a:rPr lang="ru-RU" sz="1400" dirty="0" smtClean="0"/>
              <a:t>140 МВт</a:t>
            </a:r>
            <a:endParaRPr lang="ru-RU" sz="1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22562" y="2607638"/>
            <a:ext cx="10081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0"/>
              </a:spcBef>
              <a:defRPr/>
            </a:pPr>
            <a:r>
              <a:rPr lang="ru-RU" sz="1400" dirty="0" smtClean="0"/>
              <a:t>24 МВт</a:t>
            </a:r>
            <a:endParaRPr lang="ru-RU" sz="1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39522" y="2847126"/>
            <a:ext cx="10081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0"/>
              </a:spcBef>
              <a:defRPr/>
            </a:pPr>
            <a:r>
              <a:rPr lang="ru-RU" sz="1400" dirty="0" smtClean="0"/>
              <a:t>6 МВт</a:t>
            </a:r>
            <a:endParaRPr lang="ru-RU" sz="1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30658" y="3064842"/>
            <a:ext cx="10081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0"/>
              </a:spcBef>
              <a:defRPr/>
            </a:pPr>
            <a:r>
              <a:rPr lang="ru-RU" sz="1400" dirty="0" smtClean="0"/>
              <a:t>3 МВт</a:t>
            </a:r>
            <a:endParaRPr lang="ru-RU" sz="1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12178" y="3304589"/>
            <a:ext cx="10081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0"/>
              </a:spcBef>
              <a:defRPr/>
            </a:pPr>
            <a:r>
              <a:rPr lang="ru-RU" sz="1400" dirty="0" smtClean="0"/>
              <a:t>120 КВт</a:t>
            </a:r>
            <a:endParaRPr lang="ru-RU" sz="1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46916" y="3533666"/>
            <a:ext cx="10081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0"/>
              </a:spcBef>
              <a:defRPr/>
            </a:pPr>
            <a:r>
              <a:rPr lang="ru-RU" sz="1400" dirty="0" smtClean="0"/>
              <a:t>1,5 КВт</a:t>
            </a:r>
            <a:endParaRPr lang="ru-RU" sz="1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55016" y="3767268"/>
            <a:ext cx="10081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0"/>
              </a:spcBef>
              <a:defRPr/>
            </a:pPr>
            <a:r>
              <a:rPr lang="ru-RU" sz="1400" dirty="0" smtClean="0"/>
              <a:t>225 Вт</a:t>
            </a:r>
            <a:endParaRPr lang="ru-RU" sz="1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54256" y="3987486"/>
            <a:ext cx="10081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0"/>
              </a:spcBef>
              <a:defRPr/>
            </a:pPr>
            <a:r>
              <a:rPr lang="ru-RU" sz="1400" dirty="0" smtClean="0"/>
              <a:t>20 Вт</a:t>
            </a:r>
            <a:endParaRPr lang="ru-RU" sz="1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4636" y="4221088"/>
            <a:ext cx="10081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0"/>
              </a:spcBef>
              <a:defRPr/>
            </a:pPr>
            <a:r>
              <a:rPr lang="ru-RU" sz="1400" dirty="0" smtClean="0"/>
              <a:t>1,5 Вт</a:t>
            </a:r>
            <a:endParaRPr lang="ru-RU" sz="1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64238" y="5746030"/>
            <a:ext cx="68382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 smtClean="0"/>
              <a:t>Автомобиль - БАК </a:t>
            </a:r>
            <a:r>
              <a:rPr lang="en-US" sz="1800" dirty="0" smtClean="0"/>
              <a:t>(</a:t>
            </a:r>
            <a:r>
              <a:rPr lang="ru-RU" sz="1800" dirty="0" err="1" smtClean="0"/>
              <a:t>Церн</a:t>
            </a:r>
            <a:r>
              <a:rPr lang="en-US" sz="1800" dirty="0" smtClean="0"/>
              <a:t>)</a:t>
            </a:r>
            <a:r>
              <a:rPr lang="ru-RU" sz="1800" dirty="0" smtClean="0"/>
              <a:t> - Боинг 747 - Дизельный локомотив </a:t>
            </a:r>
          </a:p>
          <a:p>
            <a:pPr algn="ctr"/>
            <a:r>
              <a:rPr lang="ru-RU" sz="1800" dirty="0" smtClean="0"/>
              <a:t>Мозг человека - Центрифуга в ЦПК - Электрический чайник </a:t>
            </a:r>
          </a:p>
          <a:p>
            <a:pPr algn="ctr"/>
            <a:r>
              <a:rPr lang="ru-RU" sz="1800" dirty="0" err="1" smtClean="0"/>
              <a:t>Intel</a:t>
            </a:r>
            <a:r>
              <a:rPr lang="ru-RU" sz="1800" dirty="0" smtClean="0"/>
              <a:t> </a:t>
            </a:r>
            <a:r>
              <a:rPr lang="ru-RU" sz="1800" dirty="0" err="1" smtClean="0"/>
              <a:t>Xeon</a:t>
            </a:r>
            <a:r>
              <a:rPr lang="ru-RU" sz="1800" dirty="0" smtClean="0"/>
              <a:t> </a:t>
            </a:r>
            <a:r>
              <a:rPr lang="ru-RU" sz="1800" dirty="0" err="1" smtClean="0"/>
              <a:t>Phi</a:t>
            </a:r>
            <a:r>
              <a:rPr lang="ru-RU" sz="1800" dirty="0" smtClean="0"/>
              <a:t> - iPhone5 - Tianhe-2</a:t>
            </a:r>
            <a:endParaRPr lang="ru-RU" sz="1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lu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3138" y="1582738"/>
            <a:ext cx="7127875" cy="5086350"/>
          </a:xfrm>
          <a:noFill/>
          <a:ln w="6350">
            <a:solidFill>
              <a:schemeClr val="bg1"/>
            </a:solidFill>
          </a:ln>
        </p:spPr>
      </p:pic>
      <p:sp>
        <p:nvSpPr>
          <p:cNvPr id="473091" name="Text Box 3"/>
          <p:cNvSpPr txBox="1">
            <a:spLocks noChangeArrowheads="1"/>
          </p:cNvSpPr>
          <p:nvPr/>
        </p:nvSpPr>
        <p:spPr bwMode="auto">
          <a:xfrm>
            <a:off x="0" y="332656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Первый </a:t>
            </a:r>
            <a:r>
              <a:rPr lang="ru-RU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вычислительный кластер</a:t>
            </a:r>
            <a:r>
              <a:rPr lang="en-US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МГУ</a:t>
            </a:r>
            <a:r>
              <a:rPr lang="en-US" sz="28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1999 </a:t>
            </a:r>
          </a:p>
          <a:p>
            <a:pPr algn="ctr">
              <a:defRPr/>
            </a:pPr>
            <a:r>
              <a:rPr lang="en-US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(12 </a:t>
            </a:r>
            <a:r>
              <a:rPr lang="ru-RU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узлов</a:t>
            </a:r>
            <a:r>
              <a:rPr lang="en-US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24 CPUs, Intel P-III/500MHz, </a:t>
            </a:r>
            <a:r>
              <a:rPr lang="ru-RU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сеть </a:t>
            </a:r>
            <a:r>
              <a:rPr lang="en-US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SCI)</a:t>
            </a:r>
            <a:endParaRPr lang="ru-RU" sz="20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323850" y="5746750"/>
            <a:ext cx="4125913" cy="936625"/>
          </a:xfrm>
          <a:prstGeom prst="rect">
            <a:avLst/>
          </a:prstGeom>
          <a:solidFill>
            <a:schemeClr val="accent1">
              <a:alpha val="70195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70000"/>
              </a:lnSpc>
              <a:spcBef>
                <a:spcPct val="20000"/>
              </a:spcBef>
            </a:pPr>
            <a:endParaRPr lang="ru-RU" sz="800" i="1">
              <a:solidFill>
                <a:srgbClr val="333300"/>
              </a:solidFill>
            </a:endParaRPr>
          </a:p>
          <a:p>
            <a:pPr marL="342900" indent="-342900" algn="ctr">
              <a:lnSpc>
                <a:spcPct val="70000"/>
              </a:lnSpc>
              <a:spcBef>
                <a:spcPct val="20000"/>
              </a:spcBef>
            </a:pPr>
            <a:r>
              <a:rPr lang="ru-RU" sz="2400" i="1"/>
              <a:t>Производительность:</a:t>
            </a:r>
          </a:p>
          <a:p>
            <a:pPr marL="342900" indent="-342900" algn="ctr">
              <a:lnSpc>
                <a:spcPct val="70000"/>
              </a:lnSpc>
              <a:spcBef>
                <a:spcPct val="20000"/>
              </a:spcBef>
            </a:pPr>
            <a:r>
              <a:rPr lang="ru-RU" sz="2400" i="1"/>
              <a:t>	   </a:t>
            </a:r>
            <a:r>
              <a:rPr lang="ru-RU" sz="2400" i="1">
                <a:solidFill>
                  <a:srgbClr val="FF0000"/>
                </a:solidFill>
              </a:rPr>
              <a:t>1</a:t>
            </a:r>
            <a:r>
              <a:rPr lang="en-US" sz="2400" i="1">
                <a:solidFill>
                  <a:srgbClr val="FF0000"/>
                </a:solidFill>
              </a:rPr>
              <a:t>2 </a:t>
            </a:r>
            <a:r>
              <a:rPr lang="ru-RU" sz="2400" i="1">
                <a:solidFill>
                  <a:srgbClr val="FF0000"/>
                </a:solidFill>
              </a:rPr>
              <a:t>Гфлоп</a:t>
            </a:r>
            <a:r>
              <a:rPr lang="en-US" sz="2400" i="1">
                <a:solidFill>
                  <a:srgbClr val="FF0000"/>
                </a:solidFill>
              </a:rPr>
              <a:t>/</a:t>
            </a:r>
            <a:r>
              <a:rPr lang="ru-RU" sz="2400" i="1">
                <a:solidFill>
                  <a:srgbClr val="FF0000"/>
                </a:solidFill>
              </a:rPr>
              <a:t>с</a:t>
            </a:r>
            <a:endParaRPr lang="ru-RU" sz="24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Без имени-1копирование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395288" y="476250"/>
            <a:ext cx="8353425" cy="1174750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endParaRPr lang="en-US" i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i="1">
                <a:effectLst>
                  <a:outerShdw blurRad="38100" dist="38100" dir="2700000" algn="tl">
                    <a:srgbClr val="000000"/>
                  </a:outerShdw>
                </a:effectLst>
              </a:rPr>
              <a:t>Суперкомпьютер МГУ </a:t>
            </a:r>
            <a:r>
              <a:rPr lang="en-US" i="1"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ru-RU" i="1">
                <a:effectLst>
                  <a:outerShdw blurRad="38100" dist="38100" dir="2700000" algn="tl">
                    <a:srgbClr val="000000"/>
                  </a:outerShdw>
                </a:effectLst>
              </a:rPr>
              <a:t>Ломоносов</a:t>
            </a:r>
            <a:r>
              <a:rPr lang="en-US" i="1"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</a:p>
          <a:p>
            <a:pPr algn="ctr">
              <a:lnSpc>
                <a:spcPct val="80000"/>
              </a:lnSpc>
              <a:defRPr/>
            </a:pPr>
            <a:endParaRPr lang="ru-RU" sz="2400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0484" name="Рисунок 10" descr="Panorama1.jpg"/>
          <p:cNvPicPr>
            <a:picLocks noChangeAspect="1"/>
          </p:cNvPicPr>
          <p:nvPr/>
        </p:nvPicPr>
        <p:blipFill>
          <a:blip r:embed="rId3" cstate="print"/>
          <a:srcRect l="10938" r="16406"/>
          <a:stretch>
            <a:fillRect/>
          </a:stretch>
        </p:blipFill>
        <p:spPr bwMode="auto">
          <a:xfrm>
            <a:off x="55563" y="1925638"/>
            <a:ext cx="9009062" cy="407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Без имени-1копирование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21507" name="Picture 3" descr="big construction 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125" y="752475"/>
            <a:ext cx="4392613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big construction 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9950" y="777875"/>
            <a:ext cx="4360863" cy="290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big construction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125" y="3702050"/>
            <a:ext cx="4392613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 descr="big construction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8363" y="3714750"/>
            <a:ext cx="4384675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395288" y="476250"/>
            <a:ext cx="8353425" cy="1174750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endParaRPr lang="en-US" i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i="1">
                <a:effectLst>
                  <a:outerShdw blurRad="38100" dist="38100" dir="2700000" algn="tl">
                    <a:srgbClr val="000000"/>
                  </a:outerShdw>
                </a:effectLst>
              </a:rPr>
              <a:t>Суперкомпьютер МГУ </a:t>
            </a:r>
            <a:r>
              <a:rPr lang="en-US" i="1"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ru-RU" i="1">
                <a:effectLst>
                  <a:outerShdw blurRad="38100" dist="38100" dir="2700000" algn="tl">
                    <a:srgbClr val="000000"/>
                  </a:outerShdw>
                </a:effectLst>
              </a:rPr>
              <a:t>Ломоносов</a:t>
            </a:r>
            <a:r>
              <a:rPr lang="en-US" i="1"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</a:p>
          <a:p>
            <a:pPr algn="ctr">
              <a:lnSpc>
                <a:spcPct val="80000"/>
              </a:lnSpc>
              <a:defRPr/>
            </a:pPr>
            <a:endParaRPr lang="ru-RU" sz="2400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Без имени-1копирование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22531" name="Picture 3" descr="_K201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692150"/>
            <a:ext cx="8642350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395288" y="476250"/>
            <a:ext cx="8353425" cy="1174750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endParaRPr lang="en-US" i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i="1">
                <a:effectLst>
                  <a:outerShdw blurRad="38100" dist="38100" dir="2700000" algn="tl">
                    <a:srgbClr val="000000"/>
                  </a:outerShdw>
                </a:effectLst>
              </a:rPr>
              <a:t>Суперкомпьютер МГУ </a:t>
            </a:r>
            <a:r>
              <a:rPr lang="en-US" i="1"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ru-RU" i="1">
                <a:effectLst>
                  <a:outerShdw blurRad="38100" dist="38100" dir="2700000" algn="tl">
                    <a:srgbClr val="000000"/>
                  </a:outerShdw>
                </a:effectLst>
              </a:rPr>
              <a:t>Ломоносов</a:t>
            </a:r>
            <a:r>
              <a:rPr lang="en-US" i="1"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</a:p>
          <a:p>
            <a:pPr algn="ctr">
              <a:lnSpc>
                <a:spcPct val="80000"/>
              </a:lnSpc>
              <a:defRPr/>
            </a:pPr>
            <a:endParaRPr lang="ru-RU" sz="2400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642938" y="5857875"/>
            <a:ext cx="6311900" cy="461963"/>
          </a:xfrm>
          <a:prstGeom prst="rect">
            <a:avLst/>
          </a:prstGeom>
          <a:solidFill>
            <a:schemeClr val="accent1">
              <a:alpha val="56862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i="1">
                <a:solidFill>
                  <a:srgbClr val="FFFFFF"/>
                </a:solidFill>
              </a:rPr>
              <a:t>Всего в системе 10т гликоля и 40т воды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Без имени-1копирование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23555" name="Picture 3" descr="_K2010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879475"/>
            <a:ext cx="8713787" cy="578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395288" y="476250"/>
            <a:ext cx="8353425" cy="1174750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endParaRPr lang="en-US" i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i="1">
                <a:effectLst>
                  <a:outerShdw blurRad="38100" dist="38100" dir="2700000" algn="tl">
                    <a:srgbClr val="000000"/>
                  </a:outerShdw>
                </a:effectLst>
              </a:rPr>
              <a:t>Суперкомпьютер МГУ </a:t>
            </a:r>
            <a:r>
              <a:rPr lang="en-US" i="1"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ru-RU" i="1">
                <a:effectLst>
                  <a:outerShdw blurRad="38100" dist="38100" dir="2700000" algn="tl">
                    <a:srgbClr val="000000"/>
                  </a:outerShdw>
                </a:effectLst>
              </a:rPr>
              <a:t>Ломоносов</a:t>
            </a:r>
            <a:r>
              <a:rPr lang="en-US" i="1"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</a:p>
          <a:p>
            <a:pPr algn="ctr">
              <a:lnSpc>
                <a:spcPct val="80000"/>
              </a:lnSpc>
              <a:defRPr/>
            </a:pPr>
            <a:endParaRPr lang="ru-RU" sz="2400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Без имени-1копирование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395288" y="476250"/>
            <a:ext cx="8353425" cy="1174750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endParaRPr lang="en-US" i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i="1">
                <a:effectLst>
                  <a:outerShdw blurRad="38100" dist="38100" dir="2700000" algn="tl">
                    <a:srgbClr val="000000"/>
                  </a:outerShdw>
                </a:effectLst>
              </a:rPr>
              <a:t>Суперкомпьютер МГУ </a:t>
            </a:r>
            <a:r>
              <a:rPr lang="en-US" i="1"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ru-RU" i="1">
                <a:effectLst>
                  <a:outerShdw blurRad="38100" dist="38100" dir="2700000" algn="tl">
                    <a:srgbClr val="000000"/>
                  </a:outerShdw>
                </a:effectLst>
              </a:rPr>
              <a:t>Ломоносов</a:t>
            </a:r>
            <a:r>
              <a:rPr lang="en-US" i="1"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</a:p>
          <a:p>
            <a:pPr algn="ctr">
              <a:lnSpc>
                <a:spcPct val="80000"/>
              </a:lnSpc>
              <a:defRPr/>
            </a:pPr>
            <a:endParaRPr lang="ru-RU" sz="2400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4580" name="Рисунок 4" descr="K20_0734-Edi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550" y="1700213"/>
            <a:ext cx="8483600" cy="424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Без имени-1копирование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25603" name="Рисунок 4" descr="_76F224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00" y="714375"/>
            <a:ext cx="8651875" cy="575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395288" y="476250"/>
            <a:ext cx="8353425" cy="1174750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endParaRPr lang="en-US" i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i="1">
                <a:effectLst>
                  <a:outerShdw blurRad="38100" dist="38100" dir="2700000" algn="tl">
                    <a:srgbClr val="000000"/>
                  </a:outerShdw>
                </a:effectLst>
              </a:rPr>
              <a:t>Суперкомпьютер МГУ </a:t>
            </a:r>
            <a:r>
              <a:rPr lang="en-US" i="1"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ru-RU" i="1">
                <a:effectLst>
                  <a:outerShdw blurRad="38100" dist="38100" dir="2700000" algn="tl">
                    <a:srgbClr val="000000"/>
                  </a:outerShdw>
                </a:effectLst>
              </a:rPr>
              <a:t>Ломоносов</a:t>
            </a:r>
            <a:r>
              <a:rPr lang="en-US" i="1"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</a:p>
          <a:p>
            <a:pPr algn="ctr">
              <a:lnSpc>
                <a:spcPct val="80000"/>
              </a:lnSpc>
              <a:defRPr/>
            </a:pPr>
            <a:endParaRPr lang="ru-RU" sz="2400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Без имени-1копирование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26627" name="Picture 3" descr="_K2010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275" y="836613"/>
            <a:ext cx="8796338" cy="584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 descr="_K2010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3933825"/>
            <a:ext cx="4092575" cy="2879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395288" y="476250"/>
            <a:ext cx="8353425" cy="1174750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endParaRPr lang="en-US" i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i="1">
                <a:effectLst>
                  <a:outerShdw blurRad="38100" dist="38100" dir="2700000" algn="tl">
                    <a:srgbClr val="000000"/>
                  </a:outerShdw>
                </a:effectLst>
              </a:rPr>
              <a:t>Суперкомпьютер МГУ </a:t>
            </a:r>
            <a:r>
              <a:rPr lang="en-US" i="1"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ru-RU" i="1">
                <a:effectLst>
                  <a:outerShdw blurRad="38100" dist="38100" dir="2700000" algn="tl">
                    <a:srgbClr val="000000"/>
                  </a:outerShdw>
                </a:effectLst>
              </a:rPr>
              <a:t>Ломоносов</a:t>
            </a:r>
            <a:r>
              <a:rPr lang="en-US" i="1"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</a:p>
          <a:p>
            <a:pPr algn="ctr">
              <a:lnSpc>
                <a:spcPct val="80000"/>
              </a:lnSpc>
              <a:defRPr/>
            </a:pPr>
            <a:endParaRPr lang="ru-RU" sz="2400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Без имени-1копирование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27651" name="Picture 5" descr="_K2010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836613"/>
            <a:ext cx="8785225" cy="583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395288" y="476250"/>
            <a:ext cx="8353425" cy="1174750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endParaRPr lang="en-US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Суперкомпьютер МГУ </a:t>
            </a:r>
            <a:r>
              <a:rPr lang="en-US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ru-RU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Ломоносов</a:t>
            </a:r>
            <a:r>
              <a:rPr lang="en-US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</a:p>
          <a:p>
            <a:pPr algn="ctr">
              <a:lnSpc>
                <a:spcPct val="80000"/>
              </a:lnSpc>
              <a:defRPr/>
            </a:pPr>
            <a:endParaRPr lang="ru-RU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653" name="TextBox 4"/>
          <p:cNvSpPr txBox="1">
            <a:spLocks noChangeArrowheads="1"/>
          </p:cNvSpPr>
          <p:nvPr/>
        </p:nvSpPr>
        <p:spPr bwMode="auto">
          <a:xfrm>
            <a:off x="2143125" y="6072188"/>
            <a:ext cx="6942138" cy="461962"/>
          </a:xfrm>
          <a:prstGeom prst="rect">
            <a:avLst/>
          </a:prstGeom>
          <a:solidFill>
            <a:schemeClr val="accent1">
              <a:alpha val="41176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i="1">
                <a:solidFill>
                  <a:srgbClr val="FFFFFF"/>
                </a:solidFill>
              </a:rPr>
              <a:t>Вес оборудования машзала – 57 т, СБЭ – 92т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/>
          <p:cNvSpPr txBox="1">
            <a:spLocks noChangeArrowheads="1"/>
          </p:cNvSpPr>
          <p:nvPr/>
        </p:nvSpPr>
        <p:spPr bwMode="auto">
          <a:xfrm>
            <a:off x="5200650" y="1474788"/>
            <a:ext cx="18415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965325"/>
            <a:ext cx="8534400" cy="600075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Суперкомпьютеры – что это?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3141663"/>
            <a:ext cx="91440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i="1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… </a:t>
            </a:r>
            <a:r>
              <a:rPr lang="ru-RU" sz="2800" i="1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мобильные устройства – </a:t>
            </a:r>
          </a:p>
          <a:p>
            <a:pPr algn="ctr">
              <a:defRPr/>
            </a:pPr>
            <a:r>
              <a:rPr lang="ru-RU" sz="2800" i="1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персональные </a:t>
            </a:r>
            <a:r>
              <a:rPr lang="ru-RU" sz="2800" i="1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компьютеры – серверы – </a:t>
            </a:r>
          </a:p>
          <a:p>
            <a:pPr algn="ctr">
              <a:defRPr/>
            </a:pPr>
            <a:r>
              <a:rPr lang="ru-RU" sz="2800" i="1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суперкомпьютеры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Без имени-1копирование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28675" name="Рисунок 4" descr="_76F225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875" y="1071563"/>
            <a:ext cx="3849688" cy="578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Рисунок 5" descr="_76F225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071563"/>
            <a:ext cx="3849687" cy="578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395288" y="476250"/>
            <a:ext cx="8353425" cy="1174750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endParaRPr lang="en-US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Суперкомпьютер МГУ </a:t>
            </a:r>
            <a:r>
              <a:rPr lang="en-US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ru-RU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Ломоносов</a:t>
            </a:r>
            <a:r>
              <a:rPr lang="en-US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</a:p>
          <a:p>
            <a:pPr algn="ctr">
              <a:lnSpc>
                <a:spcPct val="80000"/>
              </a:lnSpc>
              <a:defRPr/>
            </a:pPr>
            <a:endParaRPr lang="ru-RU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678" name="TextBox 5"/>
          <p:cNvSpPr txBox="1">
            <a:spLocks noChangeArrowheads="1"/>
          </p:cNvSpPr>
          <p:nvPr/>
        </p:nvSpPr>
        <p:spPr bwMode="auto">
          <a:xfrm>
            <a:off x="1000125" y="6072188"/>
            <a:ext cx="5210175" cy="461962"/>
          </a:xfrm>
          <a:prstGeom prst="rect">
            <a:avLst/>
          </a:prstGeom>
          <a:solidFill>
            <a:schemeClr val="accent1">
              <a:alpha val="56862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i="1">
                <a:solidFill>
                  <a:srgbClr val="FFFFFF"/>
                </a:solidFill>
              </a:rPr>
              <a:t>Общая длина кабелей более 80 км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Без имени-1копирование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29699" name="Рисунок 10" descr="Panorama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63" y="1925638"/>
            <a:ext cx="9009062" cy="407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10" descr="button_top500_nov2009_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188" y="5876925"/>
            <a:ext cx="13430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95288" y="476250"/>
            <a:ext cx="8353425" cy="1174750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endParaRPr lang="en-US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Суперкомпьютер МГУ </a:t>
            </a:r>
            <a:r>
              <a:rPr lang="en-US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ru-RU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Ломоносов</a:t>
            </a:r>
            <a:r>
              <a:rPr lang="en-US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</a:p>
          <a:p>
            <a:pPr algn="ctr">
              <a:lnSpc>
                <a:spcPct val="80000"/>
              </a:lnSpc>
              <a:defRPr/>
            </a:pPr>
            <a:endParaRPr lang="ru-RU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Без имени-1копирование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11267" name="Рисунок 4" descr="01-phot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2113"/>
            <a:ext cx="9144000" cy="607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395288" y="476250"/>
            <a:ext cx="8353425" cy="1174750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endParaRPr lang="en-US" i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i="1">
                <a:effectLst>
                  <a:outerShdw blurRad="38100" dist="38100" dir="2700000" algn="tl">
                    <a:srgbClr val="000000"/>
                  </a:outerShdw>
                </a:effectLst>
              </a:rPr>
              <a:t>Суперкомпьютер МГУ </a:t>
            </a:r>
            <a:r>
              <a:rPr lang="en-US" i="1"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ru-RU" i="1">
                <a:effectLst>
                  <a:outerShdw blurRad="38100" dist="38100" dir="2700000" algn="tl">
                    <a:srgbClr val="000000"/>
                  </a:outerShdw>
                </a:effectLst>
              </a:rPr>
              <a:t>Ломоносов</a:t>
            </a:r>
            <a:r>
              <a:rPr lang="en-US" i="1"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</a:p>
          <a:p>
            <a:pPr algn="ctr">
              <a:lnSpc>
                <a:spcPct val="80000"/>
              </a:lnSpc>
              <a:defRPr/>
            </a:pPr>
            <a:endParaRPr lang="ru-RU" sz="2400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Без имени-1копирование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12291" name="Рисунок 3" descr="02-mode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2113"/>
            <a:ext cx="9144000" cy="607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395288" y="476250"/>
            <a:ext cx="8353425" cy="1174750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endParaRPr lang="en-US" i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i="1">
                <a:effectLst>
                  <a:outerShdw blurRad="38100" dist="38100" dir="2700000" algn="tl">
                    <a:srgbClr val="000000"/>
                  </a:outerShdw>
                </a:effectLst>
              </a:rPr>
              <a:t>Суперкомпьютер МГУ </a:t>
            </a:r>
            <a:r>
              <a:rPr lang="en-US" i="1"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ru-RU" i="1">
                <a:effectLst>
                  <a:outerShdw blurRad="38100" dist="38100" dir="2700000" algn="tl">
                    <a:srgbClr val="000000"/>
                  </a:outerShdw>
                </a:effectLst>
              </a:rPr>
              <a:t>Ломоносов</a:t>
            </a:r>
            <a:r>
              <a:rPr lang="en-US" i="1"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</a:p>
          <a:p>
            <a:pPr algn="ctr">
              <a:lnSpc>
                <a:spcPct val="80000"/>
              </a:lnSpc>
              <a:defRPr/>
            </a:pPr>
            <a:endParaRPr lang="ru-RU" sz="2400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Без имени-1копирование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13315" name="Рисунок 3" descr="03-model-translucen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2113"/>
            <a:ext cx="9144000" cy="607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395288" y="476250"/>
            <a:ext cx="8353425" cy="1174750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endParaRPr lang="en-US" i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i="1">
                <a:effectLst>
                  <a:outerShdw blurRad="38100" dist="38100" dir="2700000" algn="tl">
                    <a:srgbClr val="000000"/>
                  </a:outerShdw>
                </a:effectLst>
              </a:rPr>
              <a:t>Суперкомпьютер МГУ </a:t>
            </a:r>
            <a:r>
              <a:rPr lang="en-US" i="1"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ru-RU" i="1">
                <a:effectLst>
                  <a:outerShdw blurRad="38100" dist="38100" dir="2700000" algn="tl">
                    <a:srgbClr val="000000"/>
                  </a:outerShdw>
                </a:effectLst>
              </a:rPr>
              <a:t>Ломоносов</a:t>
            </a:r>
            <a:r>
              <a:rPr lang="en-US" i="1"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</a:p>
          <a:p>
            <a:pPr algn="ctr">
              <a:lnSpc>
                <a:spcPct val="80000"/>
              </a:lnSpc>
              <a:defRPr/>
            </a:pPr>
            <a:endParaRPr lang="ru-RU" sz="2400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Без имени-1копирование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30723" name="Рисунок 3" descr="04-model-translucent-closu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67569"/>
            <a:ext cx="914400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95288" y="476250"/>
            <a:ext cx="8353425" cy="1174750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endParaRPr lang="en-US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Суперкомпьютер МГУ </a:t>
            </a:r>
            <a:r>
              <a:rPr lang="en-US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ru-RU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Ломоносов</a:t>
            </a:r>
            <a:r>
              <a:rPr lang="en-US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</a:p>
          <a:p>
            <a:pPr algn="ctr">
              <a:lnSpc>
                <a:spcPct val="80000"/>
              </a:lnSpc>
              <a:defRPr/>
            </a:pPr>
            <a:endParaRPr lang="ru-RU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Без имени-1копирование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31747" name="Рисунок 7" descr="_K203057-Edit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38" y="1196975"/>
            <a:ext cx="8969375" cy="493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95288" y="260350"/>
            <a:ext cx="8353425" cy="1174750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endParaRPr lang="en-US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Суперкомпьютер МГУ </a:t>
            </a:r>
            <a:r>
              <a:rPr lang="en-US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ru-RU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Ломоносов</a:t>
            </a:r>
            <a:r>
              <a:rPr lang="en-US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  <a:r>
              <a:rPr lang="ru-RU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ru-RU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2012</a:t>
            </a:r>
            <a:endParaRPr lang="en-US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80000"/>
              </a:lnSpc>
              <a:defRPr/>
            </a:pPr>
            <a:endParaRPr lang="ru-RU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Picture 10" descr="button_top500_nov2009_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188" y="5876925"/>
            <a:ext cx="13430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button_top500_jun2011_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325" y="5876925"/>
            <a:ext cx="13557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669925"/>
            <a:ext cx="8748712" cy="5495925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sz="3200" i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Неужели есть настолько </a:t>
            </a:r>
            <a:r>
              <a:rPr lang="ru-RU" sz="3200" i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сложные задачи</a:t>
            </a:r>
            <a:r>
              <a:rPr lang="ru-RU" sz="3200" i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что для их решения хорошего сервера не хватает ? </a:t>
            </a:r>
            <a:br>
              <a:rPr lang="ru-RU" sz="3200" i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i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3200" i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i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Неужели есть настолько </a:t>
            </a:r>
            <a:r>
              <a:rPr lang="ru-RU" sz="3200" i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важные задачи</a:t>
            </a:r>
            <a:r>
              <a:rPr lang="ru-RU" sz="3200" i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которые оправдывают крайне высокую стоимость суперкомпьютеров ? </a:t>
            </a:r>
          </a:p>
        </p:txBody>
      </p:sp>
      <p:pic>
        <p:nvPicPr>
          <p:cNvPr id="29699" name="Picture 7" descr="flagbl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788" y="6129338"/>
            <a:ext cx="719137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04800" y="381000"/>
            <a:ext cx="8443913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i="1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Суперкомпьютеры... Зачем?</a:t>
            </a:r>
            <a:endParaRPr lang="ru-RU" kern="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6" descr="Oil1"/>
          <p:cNvPicPr>
            <a:picLocks noChangeAspect="1" noChangeArrowheads="1"/>
          </p:cNvPicPr>
          <p:nvPr/>
        </p:nvPicPr>
        <p:blipFill>
          <a:blip r:embed="rId2" cstate="print">
            <a:lum bright="60000" contrast="-60000"/>
          </a:blip>
          <a:srcRect/>
          <a:stretch>
            <a:fillRect/>
          </a:stretch>
        </p:blipFill>
        <p:spPr bwMode="auto">
          <a:xfrm>
            <a:off x="468313" y="4010025"/>
            <a:ext cx="3841750" cy="2797175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2771" name="Picture 8" descr="Oil3"/>
          <p:cNvPicPr>
            <a:picLocks noChangeAspect="1" noChangeArrowheads="1"/>
          </p:cNvPicPr>
          <p:nvPr/>
        </p:nvPicPr>
        <p:blipFill>
          <a:blip r:embed="rId3" cstate="print">
            <a:lum bright="60000" contrast="-60000"/>
          </a:blip>
          <a:srcRect/>
          <a:stretch>
            <a:fillRect/>
          </a:stretch>
        </p:blipFill>
        <p:spPr bwMode="auto">
          <a:xfrm>
            <a:off x="3779838" y="2781300"/>
            <a:ext cx="3221037" cy="3221038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2772" name="Picture 7" descr="Oil2"/>
          <p:cNvPicPr>
            <a:picLocks noChangeAspect="1" noChangeArrowheads="1"/>
          </p:cNvPicPr>
          <p:nvPr/>
        </p:nvPicPr>
        <p:blipFill>
          <a:blip r:embed="rId4" cstate="print">
            <a:lum bright="60000" contrast="-60000"/>
          </a:blip>
          <a:srcRect/>
          <a:stretch>
            <a:fillRect/>
          </a:stretch>
        </p:blipFill>
        <p:spPr bwMode="auto">
          <a:xfrm>
            <a:off x="6754813" y="1358900"/>
            <a:ext cx="2332037" cy="3509963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960438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i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Сверхвысокая производительность - зачем?</a:t>
            </a:r>
            <a:endParaRPr lang="ru-RU" sz="2400" smtClean="0">
              <a:solidFill>
                <a:srgbClr val="000066"/>
              </a:solidFill>
            </a:endParaRPr>
          </a:p>
        </p:txBody>
      </p:sp>
      <p:sp>
        <p:nvSpPr>
          <p:cNvPr id="32774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95288" y="1484313"/>
            <a:ext cx="7921625" cy="4824412"/>
          </a:xfrm>
        </p:spPr>
        <p:txBody>
          <a:bodyPr/>
          <a:lstStyle/>
          <a:p>
            <a:pPr eaLnBrk="1" hangingPunct="1">
              <a:spcBef>
                <a:spcPct val="35000"/>
              </a:spcBef>
              <a:buFontTx/>
              <a:buNone/>
            </a:pPr>
            <a:r>
              <a:rPr lang="ru-RU" sz="2400" i="1" u="sng" smtClean="0">
                <a:solidFill>
                  <a:srgbClr val="333300"/>
                </a:solidFill>
              </a:rPr>
              <a:t>Моделирование нефтяных резервуаров</a:t>
            </a:r>
            <a:endParaRPr lang="en-US" sz="2400" i="1" u="sng" smtClean="0">
              <a:solidFill>
                <a:srgbClr val="33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Oil1"/>
          <p:cNvPicPr>
            <a:picLocks noChangeAspect="1" noChangeArrowheads="1"/>
          </p:cNvPicPr>
          <p:nvPr/>
        </p:nvPicPr>
        <p:blipFill>
          <a:blip r:embed="rId2" cstate="print">
            <a:lum bright="60000" contrast="-60000"/>
          </a:blip>
          <a:srcRect/>
          <a:stretch>
            <a:fillRect/>
          </a:stretch>
        </p:blipFill>
        <p:spPr bwMode="auto">
          <a:xfrm>
            <a:off x="468313" y="4010025"/>
            <a:ext cx="3841750" cy="2797175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3795" name="Picture 3" descr="Oil3"/>
          <p:cNvPicPr>
            <a:picLocks noChangeAspect="1" noChangeArrowheads="1"/>
          </p:cNvPicPr>
          <p:nvPr/>
        </p:nvPicPr>
        <p:blipFill>
          <a:blip r:embed="rId3" cstate="print">
            <a:lum bright="60000" contrast="-60000"/>
          </a:blip>
          <a:srcRect/>
          <a:stretch>
            <a:fillRect/>
          </a:stretch>
        </p:blipFill>
        <p:spPr bwMode="auto">
          <a:xfrm>
            <a:off x="3779838" y="2781300"/>
            <a:ext cx="3221037" cy="3221038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3796" name="Picture 4" descr="Oil2"/>
          <p:cNvPicPr>
            <a:picLocks noChangeAspect="1" noChangeArrowheads="1"/>
          </p:cNvPicPr>
          <p:nvPr/>
        </p:nvPicPr>
        <p:blipFill>
          <a:blip r:embed="rId4" cstate="print">
            <a:lum bright="60000" contrast="-60000"/>
          </a:blip>
          <a:srcRect/>
          <a:stretch>
            <a:fillRect/>
          </a:stretch>
        </p:blipFill>
        <p:spPr bwMode="auto">
          <a:xfrm>
            <a:off x="6754813" y="1358900"/>
            <a:ext cx="2332037" cy="3509963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0960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960438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i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Сверхвысокая производительность - зачем?</a:t>
            </a:r>
            <a:endParaRPr lang="ru-RU" sz="2400" smtClean="0">
              <a:solidFill>
                <a:srgbClr val="000066"/>
              </a:solidFill>
            </a:endParaRP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95288" y="1484313"/>
            <a:ext cx="7921625" cy="4824412"/>
          </a:xfrm>
        </p:spPr>
        <p:txBody>
          <a:bodyPr/>
          <a:lstStyle/>
          <a:p>
            <a:pPr eaLnBrk="1" hangingPunct="1">
              <a:spcBef>
                <a:spcPct val="35000"/>
              </a:spcBef>
              <a:buFontTx/>
              <a:buNone/>
            </a:pPr>
            <a:r>
              <a:rPr lang="ru-RU" sz="2400" i="1" u="sng" smtClean="0">
                <a:solidFill>
                  <a:srgbClr val="333300"/>
                </a:solidFill>
              </a:rPr>
              <a:t>Моделирование нефтяных резервуаров</a:t>
            </a:r>
            <a:endParaRPr lang="en-US" sz="2400" i="1" u="sng" smtClean="0">
              <a:solidFill>
                <a:srgbClr val="333300"/>
              </a:solidFill>
            </a:endParaRPr>
          </a:p>
        </p:txBody>
      </p:sp>
      <p:pic>
        <p:nvPicPr>
          <p:cNvPr id="33799" name="Picture 7" descr="CubicLattice_700 copy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80288" y="5084763"/>
            <a:ext cx="1458912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go_Matterhorn_Swis-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Line 6"/>
          <p:cNvSpPr>
            <a:spLocks noChangeShapeType="1"/>
          </p:cNvSpPr>
          <p:nvPr/>
        </p:nvSpPr>
        <p:spPr bwMode="auto">
          <a:xfrm flipH="1">
            <a:off x="539750" y="6381750"/>
            <a:ext cx="84963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oval" w="sm" len="sm"/>
            <a:tailEnd type="oval" w="sm" len="sm"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9220" name="Line 7"/>
          <p:cNvSpPr>
            <a:spLocks noChangeShapeType="1"/>
          </p:cNvSpPr>
          <p:nvPr/>
        </p:nvSpPr>
        <p:spPr bwMode="auto">
          <a:xfrm flipH="1">
            <a:off x="1908175" y="5373688"/>
            <a:ext cx="5472113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oval" w="sm" len="sm"/>
            <a:tailEnd type="oval" w="sm" len="sm"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9221" name="Line 8"/>
          <p:cNvSpPr>
            <a:spLocks noChangeShapeType="1"/>
          </p:cNvSpPr>
          <p:nvPr/>
        </p:nvSpPr>
        <p:spPr bwMode="auto">
          <a:xfrm flipH="1">
            <a:off x="2627313" y="4508500"/>
            <a:ext cx="388937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oval" w="sm" len="sm"/>
            <a:tailEnd type="oval" w="sm" len="sm"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9222" name="Овал 10"/>
          <p:cNvSpPr>
            <a:spLocks noChangeArrowheads="1"/>
          </p:cNvSpPr>
          <p:nvPr/>
        </p:nvSpPr>
        <p:spPr bwMode="auto">
          <a:xfrm>
            <a:off x="4214813" y="1643063"/>
            <a:ext cx="142875" cy="142875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Oil1"/>
          <p:cNvPicPr>
            <a:picLocks noChangeAspect="1" noChangeArrowheads="1"/>
          </p:cNvPicPr>
          <p:nvPr/>
        </p:nvPicPr>
        <p:blipFill>
          <a:blip r:embed="rId2" cstate="print">
            <a:lum bright="60000" contrast="-60000"/>
          </a:blip>
          <a:srcRect/>
          <a:stretch>
            <a:fillRect/>
          </a:stretch>
        </p:blipFill>
        <p:spPr bwMode="auto">
          <a:xfrm>
            <a:off x="468313" y="4010025"/>
            <a:ext cx="3841750" cy="2797175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4819" name="Picture 3" descr="Oil3"/>
          <p:cNvPicPr>
            <a:picLocks noChangeAspect="1" noChangeArrowheads="1"/>
          </p:cNvPicPr>
          <p:nvPr/>
        </p:nvPicPr>
        <p:blipFill>
          <a:blip r:embed="rId3" cstate="print">
            <a:lum bright="60000" contrast="-60000"/>
          </a:blip>
          <a:srcRect/>
          <a:stretch>
            <a:fillRect/>
          </a:stretch>
        </p:blipFill>
        <p:spPr bwMode="auto">
          <a:xfrm>
            <a:off x="3779838" y="2781300"/>
            <a:ext cx="3221037" cy="3221038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4820" name="Picture 4" descr="Oil2"/>
          <p:cNvPicPr>
            <a:picLocks noChangeAspect="1" noChangeArrowheads="1"/>
          </p:cNvPicPr>
          <p:nvPr/>
        </p:nvPicPr>
        <p:blipFill>
          <a:blip r:embed="rId4" cstate="print">
            <a:lum bright="60000" contrast="-60000"/>
          </a:blip>
          <a:srcRect/>
          <a:stretch>
            <a:fillRect/>
          </a:stretch>
        </p:blipFill>
        <p:spPr bwMode="auto">
          <a:xfrm>
            <a:off x="6754813" y="1358900"/>
            <a:ext cx="2332037" cy="3509963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0755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960438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i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Сверхвысокая производительность - зачем?</a:t>
            </a:r>
            <a:endParaRPr lang="ru-RU" sz="2400" smtClean="0">
              <a:solidFill>
                <a:srgbClr val="000066"/>
              </a:solidFill>
            </a:endParaRP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95288" y="1484313"/>
            <a:ext cx="7921625" cy="4824412"/>
          </a:xfrm>
        </p:spPr>
        <p:txBody>
          <a:bodyPr/>
          <a:lstStyle/>
          <a:p>
            <a:pPr eaLnBrk="1" hangingPunct="1">
              <a:spcBef>
                <a:spcPct val="35000"/>
              </a:spcBef>
              <a:buFontTx/>
              <a:buNone/>
            </a:pPr>
            <a:r>
              <a:rPr lang="ru-RU" sz="2400" i="1" u="sng" dirty="0" smtClean="0">
                <a:solidFill>
                  <a:srgbClr val="333300"/>
                </a:solidFill>
              </a:rPr>
              <a:t>Моделирование нефтяных резервуаров:</a:t>
            </a:r>
            <a:endParaRPr lang="en-US" sz="2400" i="1" u="sng" dirty="0" smtClean="0">
              <a:solidFill>
                <a:srgbClr val="333300"/>
              </a:solidFill>
            </a:endParaRPr>
          </a:p>
          <a:p>
            <a:pPr eaLnBrk="1" hangingPunct="1">
              <a:spcBef>
                <a:spcPct val="35000"/>
              </a:spcBef>
            </a:pPr>
            <a:r>
              <a:rPr lang="ru-RU" sz="2400" i="1" dirty="0" smtClean="0">
                <a:solidFill>
                  <a:srgbClr val="333300"/>
                </a:solidFill>
              </a:rPr>
              <a:t>Нефтеносная область – 100*100*100</a:t>
            </a:r>
            <a:r>
              <a:rPr lang="en-US" sz="2400" i="1" dirty="0" smtClean="0">
                <a:solidFill>
                  <a:srgbClr val="333300"/>
                </a:solidFill>
              </a:rPr>
              <a:t> </a:t>
            </a:r>
            <a:r>
              <a:rPr lang="ru-RU" sz="2400" i="1" dirty="0" smtClean="0">
                <a:solidFill>
                  <a:srgbClr val="333300"/>
                </a:solidFill>
              </a:rPr>
              <a:t>точек</a:t>
            </a:r>
          </a:p>
        </p:txBody>
      </p:sp>
      <p:pic>
        <p:nvPicPr>
          <p:cNvPr id="34823" name="Picture 7" descr="CubicLattice_700 copy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80288" y="5084763"/>
            <a:ext cx="1458912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Oil1"/>
          <p:cNvPicPr>
            <a:picLocks noChangeAspect="1" noChangeArrowheads="1"/>
          </p:cNvPicPr>
          <p:nvPr/>
        </p:nvPicPr>
        <p:blipFill>
          <a:blip r:embed="rId2" cstate="print">
            <a:lum bright="60000" contrast="-60000"/>
          </a:blip>
          <a:srcRect/>
          <a:stretch>
            <a:fillRect/>
          </a:stretch>
        </p:blipFill>
        <p:spPr bwMode="auto">
          <a:xfrm>
            <a:off x="468313" y="4010025"/>
            <a:ext cx="3841750" cy="2797175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4819" name="Picture 3" descr="Oil3"/>
          <p:cNvPicPr>
            <a:picLocks noChangeAspect="1" noChangeArrowheads="1"/>
          </p:cNvPicPr>
          <p:nvPr/>
        </p:nvPicPr>
        <p:blipFill>
          <a:blip r:embed="rId3" cstate="print">
            <a:lum bright="60000" contrast="-60000"/>
          </a:blip>
          <a:srcRect/>
          <a:stretch>
            <a:fillRect/>
          </a:stretch>
        </p:blipFill>
        <p:spPr bwMode="auto">
          <a:xfrm>
            <a:off x="3779838" y="2781300"/>
            <a:ext cx="3221037" cy="3221038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4820" name="Picture 4" descr="Oil2"/>
          <p:cNvPicPr>
            <a:picLocks noChangeAspect="1" noChangeArrowheads="1"/>
          </p:cNvPicPr>
          <p:nvPr/>
        </p:nvPicPr>
        <p:blipFill>
          <a:blip r:embed="rId4" cstate="print">
            <a:lum bright="60000" contrast="-60000"/>
          </a:blip>
          <a:srcRect/>
          <a:stretch>
            <a:fillRect/>
          </a:stretch>
        </p:blipFill>
        <p:spPr bwMode="auto">
          <a:xfrm>
            <a:off x="6754813" y="1358900"/>
            <a:ext cx="2332037" cy="3509963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0755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960438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i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Сверхвысокая производительность - зачем?</a:t>
            </a:r>
            <a:endParaRPr lang="ru-RU" sz="2400" smtClean="0">
              <a:solidFill>
                <a:srgbClr val="000066"/>
              </a:solidFill>
            </a:endParaRP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95288" y="1484313"/>
            <a:ext cx="7921625" cy="4824412"/>
          </a:xfrm>
        </p:spPr>
        <p:txBody>
          <a:bodyPr/>
          <a:lstStyle/>
          <a:p>
            <a:pPr eaLnBrk="1" hangingPunct="1">
              <a:spcBef>
                <a:spcPct val="35000"/>
              </a:spcBef>
              <a:buFontTx/>
              <a:buNone/>
            </a:pPr>
            <a:r>
              <a:rPr lang="ru-RU" sz="2400" i="1" u="sng" dirty="0" smtClean="0">
                <a:solidFill>
                  <a:srgbClr val="333300"/>
                </a:solidFill>
              </a:rPr>
              <a:t>Моделирование нефтяных резервуаров:</a:t>
            </a:r>
            <a:endParaRPr lang="en-US" sz="2400" i="1" u="sng" dirty="0" smtClean="0">
              <a:solidFill>
                <a:srgbClr val="333300"/>
              </a:solidFill>
            </a:endParaRPr>
          </a:p>
          <a:p>
            <a:pPr eaLnBrk="1" hangingPunct="1">
              <a:spcBef>
                <a:spcPct val="35000"/>
              </a:spcBef>
            </a:pPr>
            <a:r>
              <a:rPr lang="ru-RU" sz="2400" i="1" dirty="0" smtClean="0">
                <a:solidFill>
                  <a:srgbClr val="333300"/>
                </a:solidFill>
              </a:rPr>
              <a:t>Нефтеносная область – 100*100*100</a:t>
            </a:r>
            <a:r>
              <a:rPr lang="en-US" sz="2400" i="1" dirty="0" smtClean="0">
                <a:solidFill>
                  <a:srgbClr val="333300"/>
                </a:solidFill>
              </a:rPr>
              <a:t> </a:t>
            </a:r>
            <a:r>
              <a:rPr lang="ru-RU" sz="2400" i="1" dirty="0" smtClean="0">
                <a:solidFill>
                  <a:srgbClr val="333300"/>
                </a:solidFill>
              </a:rPr>
              <a:t>точек</a:t>
            </a:r>
          </a:p>
          <a:p>
            <a:pPr eaLnBrk="1" hangingPunct="1">
              <a:spcBef>
                <a:spcPct val="35000"/>
              </a:spcBef>
            </a:pPr>
            <a:r>
              <a:rPr lang="ru-RU" sz="2400" i="1" dirty="0" smtClean="0">
                <a:solidFill>
                  <a:srgbClr val="333300"/>
                </a:solidFill>
              </a:rPr>
              <a:t>в каждой точке вычисляется от 5 до 20 функций</a:t>
            </a:r>
            <a:r>
              <a:rPr lang="en-US" sz="2400" i="1" dirty="0" smtClean="0">
                <a:solidFill>
                  <a:srgbClr val="333300"/>
                </a:solidFill>
              </a:rPr>
              <a:t> </a:t>
            </a:r>
            <a:r>
              <a:rPr lang="en-US" sz="1800" i="1" dirty="0" smtClean="0">
                <a:solidFill>
                  <a:srgbClr val="333300"/>
                </a:solidFill>
              </a:rPr>
              <a:t>(</a:t>
            </a:r>
            <a:r>
              <a:rPr lang="ru-RU" sz="1800" i="1" dirty="0" smtClean="0">
                <a:solidFill>
                  <a:srgbClr val="333300"/>
                </a:solidFill>
              </a:rPr>
              <a:t>скорость, давление, концентрация, температура, …</a:t>
            </a:r>
            <a:r>
              <a:rPr lang="en-US" sz="1800" i="1" dirty="0" smtClean="0">
                <a:solidFill>
                  <a:srgbClr val="333300"/>
                </a:solidFill>
              </a:rPr>
              <a:t>)</a:t>
            </a:r>
            <a:endParaRPr lang="ru-RU" sz="1800" i="1" dirty="0" smtClean="0">
              <a:solidFill>
                <a:srgbClr val="333300"/>
              </a:solidFill>
            </a:endParaRPr>
          </a:p>
        </p:txBody>
      </p:sp>
      <p:pic>
        <p:nvPicPr>
          <p:cNvPr id="34823" name="Picture 7" descr="CubicLattice_700 copy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80288" y="5084763"/>
            <a:ext cx="1458912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Oil1"/>
          <p:cNvPicPr>
            <a:picLocks noChangeAspect="1" noChangeArrowheads="1"/>
          </p:cNvPicPr>
          <p:nvPr/>
        </p:nvPicPr>
        <p:blipFill>
          <a:blip r:embed="rId2" cstate="print">
            <a:lum bright="60000" contrast="-60000"/>
          </a:blip>
          <a:srcRect/>
          <a:stretch>
            <a:fillRect/>
          </a:stretch>
        </p:blipFill>
        <p:spPr bwMode="auto">
          <a:xfrm>
            <a:off x="468313" y="4010025"/>
            <a:ext cx="3841750" cy="2797175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4819" name="Picture 3" descr="Oil3"/>
          <p:cNvPicPr>
            <a:picLocks noChangeAspect="1" noChangeArrowheads="1"/>
          </p:cNvPicPr>
          <p:nvPr/>
        </p:nvPicPr>
        <p:blipFill>
          <a:blip r:embed="rId3" cstate="print">
            <a:lum bright="60000" contrast="-60000"/>
          </a:blip>
          <a:srcRect/>
          <a:stretch>
            <a:fillRect/>
          </a:stretch>
        </p:blipFill>
        <p:spPr bwMode="auto">
          <a:xfrm>
            <a:off x="3779838" y="2781300"/>
            <a:ext cx="3221037" cy="3221038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4820" name="Picture 4" descr="Oil2"/>
          <p:cNvPicPr>
            <a:picLocks noChangeAspect="1" noChangeArrowheads="1"/>
          </p:cNvPicPr>
          <p:nvPr/>
        </p:nvPicPr>
        <p:blipFill>
          <a:blip r:embed="rId4" cstate="print">
            <a:lum bright="60000" contrast="-60000"/>
          </a:blip>
          <a:srcRect/>
          <a:stretch>
            <a:fillRect/>
          </a:stretch>
        </p:blipFill>
        <p:spPr bwMode="auto">
          <a:xfrm>
            <a:off x="6754813" y="1358900"/>
            <a:ext cx="2332037" cy="3509963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0755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960438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i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Сверхвысокая производительность - зачем?</a:t>
            </a:r>
            <a:endParaRPr lang="ru-RU" sz="2400" smtClean="0">
              <a:solidFill>
                <a:srgbClr val="000066"/>
              </a:solidFill>
            </a:endParaRP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95288" y="1484313"/>
            <a:ext cx="7921625" cy="4824412"/>
          </a:xfrm>
        </p:spPr>
        <p:txBody>
          <a:bodyPr/>
          <a:lstStyle/>
          <a:p>
            <a:pPr eaLnBrk="1" hangingPunct="1">
              <a:spcBef>
                <a:spcPct val="35000"/>
              </a:spcBef>
              <a:buFontTx/>
              <a:buNone/>
            </a:pPr>
            <a:r>
              <a:rPr lang="ru-RU" sz="2400" i="1" u="sng" dirty="0" smtClean="0">
                <a:solidFill>
                  <a:srgbClr val="333300"/>
                </a:solidFill>
              </a:rPr>
              <a:t>Моделирование нефтяных резервуаров:</a:t>
            </a:r>
            <a:endParaRPr lang="en-US" sz="2400" i="1" u="sng" dirty="0" smtClean="0">
              <a:solidFill>
                <a:srgbClr val="333300"/>
              </a:solidFill>
            </a:endParaRPr>
          </a:p>
          <a:p>
            <a:pPr eaLnBrk="1" hangingPunct="1">
              <a:spcBef>
                <a:spcPct val="35000"/>
              </a:spcBef>
            </a:pPr>
            <a:r>
              <a:rPr lang="ru-RU" sz="2400" i="1" dirty="0" smtClean="0">
                <a:solidFill>
                  <a:srgbClr val="333300"/>
                </a:solidFill>
              </a:rPr>
              <a:t>Нефтеносная область – 100*100*100</a:t>
            </a:r>
            <a:r>
              <a:rPr lang="en-US" sz="2400" i="1" dirty="0" smtClean="0">
                <a:solidFill>
                  <a:srgbClr val="333300"/>
                </a:solidFill>
              </a:rPr>
              <a:t> </a:t>
            </a:r>
            <a:r>
              <a:rPr lang="ru-RU" sz="2400" i="1" dirty="0" smtClean="0">
                <a:solidFill>
                  <a:srgbClr val="333300"/>
                </a:solidFill>
              </a:rPr>
              <a:t>точек</a:t>
            </a:r>
          </a:p>
          <a:p>
            <a:pPr eaLnBrk="1" hangingPunct="1">
              <a:spcBef>
                <a:spcPct val="35000"/>
              </a:spcBef>
            </a:pPr>
            <a:r>
              <a:rPr lang="ru-RU" sz="2400" i="1" dirty="0" smtClean="0">
                <a:solidFill>
                  <a:srgbClr val="333300"/>
                </a:solidFill>
              </a:rPr>
              <a:t>в каждой точке вычисляется от 5 до 20 функций</a:t>
            </a:r>
            <a:r>
              <a:rPr lang="en-US" sz="2400" i="1" dirty="0" smtClean="0">
                <a:solidFill>
                  <a:srgbClr val="333300"/>
                </a:solidFill>
              </a:rPr>
              <a:t> </a:t>
            </a:r>
            <a:r>
              <a:rPr lang="en-US" sz="1800" i="1" dirty="0" smtClean="0">
                <a:solidFill>
                  <a:srgbClr val="333300"/>
                </a:solidFill>
              </a:rPr>
              <a:t>(</a:t>
            </a:r>
            <a:r>
              <a:rPr lang="ru-RU" sz="1800" i="1" dirty="0" smtClean="0">
                <a:solidFill>
                  <a:srgbClr val="333300"/>
                </a:solidFill>
              </a:rPr>
              <a:t>скорость, давление, концентрация, температура, …</a:t>
            </a:r>
            <a:r>
              <a:rPr lang="en-US" sz="1800" i="1" dirty="0" smtClean="0">
                <a:solidFill>
                  <a:srgbClr val="333300"/>
                </a:solidFill>
              </a:rPr>
              <a:t>)</a:t>
            </a:r>
            <a:endParaRPr lang="ru-RU" sz="1800" i="1" dirty="0" smtClean="0">
              <a:solidFill>
                <a:srgbClr val="333300"/>
              </a:solidFill>
            </a:endParaRPr>
          </a:p>
          <a:p>
            <a:pPr eaLnBrk="1" hangingPunct="1">
              <a:spcBef>
                <a:spcPct val="35000"/>
              </a:spcBef>
            </a:pPr>
            <a:r>
              <a:rPr lang="ru-RU" sz="2400" i="1" dirty="0" smtClean="0">
                <a:solidFill>
                  <a:srgbClr val="333300"/>
                </a:solidFill>
              </a:rPr>
              <a:t>200-1000 операций для вычисления каждой функции в каждой точке</a:t>
            </a:r>
          </a:p>
        </p:txBody>
      </p:sp>
      <p:pic>
        <p:nvPicPr>
          <p:cNvPr id="34823" name="Picture 7" descr="CubicLattice_700 copy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80288" y="5084763"/>
            <a:ext cx="1458912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Oil1"/>
          <p:cNvPicPr>
            <a:picLocks noChangeAspect="1" noChangeArrowheads="1"/>
          </p:cNvPicPr>
          <p:nvPr/>
        </p:nvPicPr>
        <p:blipFill>
          <a:blip r:embed="rId2" cstate="print">
            <a:lum bright="60000" contrast="-60000"/>
          </a:blip>
          <a:srcRect/>
          <a:stretch>
            <a:fillRect/>
          </a:stretch>
        </p:blipFill>
        <p:spPr bwMode="auto">
          <a:xfrm>
            <a:off x="468313" y="4010025"/>
            <a:ext cx="3841750" cy="2797175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4819" name="Picture 3" descr="Oil3"/>
          <p:cNvPicPr>
            <a:picLocks noChangeAspect="1" noChangeArrowheads="1"/>
          </p:cNvPicPr>
          <p:nvPr/>
        </p:nvPicPr>
        <p:blipFill>
          <a:blip r:embed="rId3" cstate="print">
            <a:lum bright="60000" contrast="-60000"/>
          </a:blip>
          <a:srcRect/>
          <a:stretch>
            <a:fillRect/>
          </a:stretch>
        </p:blipFill>
        <p:spPr bwMode="auto">
          <a:xfrm>
            <a:off x="3779838" y="2781300"/>
            <a:ext cx="3221037" cy="3221038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4820" name="Picture 4" descr="Oil2"/>
          <p:cNvPicPr>
            <a:picLocks noChangeAspect="1" noChangeArrowheads="1"/>
          </p:cNvPicPr>
          <p:nvPr/>
        </p:nvPicPr>
        <p:blipFill>
          <a:blip r:embed="rId4" cstate="print">
            <a:lum bright="60000" contrast="-60000"/>
          </a:blip>
          <a:srcRect/>
          <a:stretch>
            <a:fillRect/>
          </a:stretch>
        </p:blipFill>
        <p:spPr bwMode="auto">
          <a:xfrm>
            <a:off x="6754813" y="1358900"/>
            <a:ext cx="2332037" cy="3509963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0755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960438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i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Сверхвысокая производительность - зачем?</a:t>
            </a:r>
            <a:endParaRPr lang="ru-RU" sz="2400" smtClean="0">
              <a:solidFill>
                <a:srgbClr val="000066"/>
              </a:solidFill>
            </a:endParaRP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95288" y="1484313"/>
            <a:ext cx="7921625" cy="4824412"/>
          </a:xfrm>
        </p:spPr>
        <p:txBody>
          <a:bodyPr/>
          <a:lstStyle/>
          <a:p>
            <a:pPr eaLnBrk="1" hangingPunct="1">
              <a:spcBef>
                <a:spcPct val="35000"/>
              </a:spcBef>
              <a:buFontTx/>
              <a:buNone/>
            </a:pPr>
            <a:r>
              <a:rPr lang="ru-RU" sz="2400" i="1" u="sng" smtClean="0">
                <a:solidFill>
                  <a:srgbClr val="333300"/>
                </a:solidFill>
              </a:rPr>
              <a:t>Моделирование нефтяных резервуаров:</a:t>
            </a:r>
            <a:endParaRPr lang="en-US" sz="2400" i="1" u="sng" smtClean="0">
              <a:solidFill>
                <a:srgbClr val="333300"/>
              </a:solidFill>
            </a:endParaRPr>
          </a:p>
          <a:p>
            <a:pPr eaLnBrk="1" hangingPunct="1">
              <a:spcBef>
                <a:spcPct val="35000"/>
              </a:spcBef>
            </a:pPr>
            <a:r>
              <a:rPr lang="ru-RU" sz="2400" i="1" smtClean="0">
                <a:solidFill>
                  <a:srgbClr val="333300"/>
                </a:solidFill>
              </a:rPr>
              <a:t>Нефтеносная область – 100*100*100</a:t>
            </a:r>
            <a:r>
              <a:rPr lang="en-US" sz="2400" i="1" smtClean="0">
                <a:solidFill>
                  <a:srgbClr val="333300"/>
                </a:solidFill>
              </a:rPr>
              <a:t> </a:t>
            </a:r>
            <a:r>
              <a:rPr lang="ru-RU" sz="2400" i="1" smtClean="0">
                <a:solidFill>
                  <a:srgbClr val="333300"/>
                </a:solidFill>
              </a:rPr>
              <a:t>точек</a:t>
            </a:r>
          </a:p>
          <a:p>
            <a:pPr eaLnBrk="1" hangingPunct="1">
              <a:spcBef>
                <a:spcPct val="35000"/>
              </a:spcBef>
            </a:pPr>
            <a:r>
              <a:rPr lang="ru-RU" sz="2400" i="1" smtClean="0">
                <a:solidFill>
                  <a:srgbClr val="333300"/>
                </a:solidFill>
              </a:rPr>
              <a:t>в каждой точке вычисляется от 5 до 20 функций</a:t>
            </a:r>
            <a:r>
              <a:rPr lang="en-US" sz="2400" i="1" smtClean="0">
                <a:solidFill>
                  <a:srgbClr val="333300"/>
                </a:solidFill>
              </a:rPr>
              <a:t> </a:t>
            </a:r>
            <a:r>
              <a:rPr lang="en-US" sz="1800" i="1" smtClean="0">
                <a:solidFill>
                  <a:srgbClr val="333300"/>
                </a:solidFill>
              </a:rPr>
              <a:t>(</a:t>
            </a:r>
            <a:r>
              <a:rPr lang="ru-RU" sz="1800" i="1" smtClean="0">
                <a:solidFill>
                  <a:srgbClr val="333300"/>
                </a:solidFill>
              </a:rPr>
              <a:t>скорость, давление, концентрация, температура, …</a:t>
            </a:r>
            <a:r>
              <a:rPr lang="en-US" sz="1800" i="1" smtClean="0">
                <a:solidFill>
                  <a:srgbClr val="333300"/>
                </a:solidFill>
              </a:rPr>
              <a:t>)</a:t>
            </a:r>
            <a:endParaRPr lang="ru-RU" sz="1800" i="1" smtClean="0">
              <a:solidFill>
                <a:srgbClr val="333300"/>
              </a:solidFill>
            </a:endParaRPr>
          </a:p>
          <a:p>
            <a:pPr eaLnBrk="1" hangingPunct="1">
              <a:spcBef>
                <a:spcPct val="35000"/>
              </a:spcBef>
            </a:pPr>
            <a:r>
              <a:rPr lang="ru-RU" sz="2400" i="1" smtClean="0">
                <a:solidFill>
                  <a:srgbClr val="333300"/>
                </a:solidFill>
              </a:rPr>
              <a:t>200-1000 операций для вычисления каждой функции в каждой точке</a:t>
            </a:r>
          </a:p>
          <a:p>
            <a:pPr eaLnBrk="1" hangingPunct="1">
              <a:spcBef>
                <a:spcPct val="35000"/>
              </a:spcBef>
            </a:pPr>
            <a:r>
              <a:rPr lang="en-US" sz="2400" i="1" smtClean="0">
                <a:solidFill>
                  <a:srgbClr val="333300"/>
                </a:solidFill>
              </a:rPr>
              <a:t>100-1000 шагов по времени</a:t>
            </a:r>
            <a:endParaRPr lang="ru-RU" sz="2400" i="1" smtClean="0">
              <a:solidFill>
                <a:srgbClr val="333300"/>
              </a:solidFill>
            </a:endParaRPr>
          </a:p>
        </p:txBody>
      </p:sp>
      <p:pic>
        <p:nvPicPr>
          <p:cNvPr id="34823" name="Picture 7" descr="CubicLattice_700 copy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80288" y="5084763"/>
            <a:ext cx="1458912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Oil1"/>
          <p:cNvPicPr>
            <a:picLocks noChangeAspect="1" noChangeArrowheads="1"/>
          </p:cNvPicPr>
          <p:nvPr/>
        </p:nvPicPr>
        <p:blipFill>
          <a:blip r:embed="rId2" cstate="print">
            <a:lum bright="60000" contrast="-60000"/>
          </a:blip>
          <a:srcRect/>
          <a:stretch>
            <a:fillRect/>
          </a:stretch>
        </p:blipFill>
        <p:spPr bwMode="auto">
          <a:xfrm>
            <a:off x="468313" y="4010025"/>
            <a:ext cx="3841750" cy="2797175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5843" name="Picture 3" descr="Oil3"/>
          <p:cNvPicPr>
            <a:picLocks noChangeAspect="1" noChangeArrowheads="1"/>
          </p:cNvPicPr>
          <p:nvPr/>
        </p:nvPicPr>
        <p:blipFill>
          <a:blip r:embed="rId3" cstate="print">
            <a:lum bright="60000" contrast="-60000"/>
          </a:blip>
          <a:srcRect/>
          <a:stretch>
            <a:fillRect/>
          </a:stretch>
        </p:blipFill>
        <p:spPr bwMode="auto">
          <a:xfrm>
            <a:off x="3779838" y="2781300"/>
            <a:ext cx="3221037" cy="3221038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5844" name="Picture 4" descr="Oil2"/>
          <p:cNvPicPr>
            <a:picLocks noChangeAspect="1" noChangeArrowheads="1"/>
          </p:cNvPicPr>
          <p:nvPr/>
        </p:nvPicPr>
        <p:blipFill>
          <a:blip r:embed="rId4" cstate="print">
            <a:lum bright="60000" contrast="-60000"/>
          </a:blip>
          <a:srcRect/>
          <a:stretch>
            <a:fillRect/>
          </a:stretch>
        </p:blipFill>
        <p:spPr bwMode="auto">
          <a:xfrm>
            <a:off x="6754813" y="1358900"/>
            <a:ext cx="2332037" cy="3509963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0858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960438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Сверхвысокая производительность - зачем?</a:t>
            </a:r>
            <a:endParaRPr lang="ru-RU" sz="2400" dirty="0" smtClean="0">
              <a:solidFill>
                <a:srgbClr val="000066"/>
              </a:solidFill>
            </a:endParaRP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95288" y="1484313"/>
            <a:ext cx="7921625" cy="5113337"/>
          </a:xfrm>
        </p:spPr>
        <p:txBody>
          <a:bodyPr/>
          <a:lstStyle/>
          <a:p>
            <a:pPr eaLnBrk="1" hangingPunct="1">
              <a:spcBef>
                <a:spcPct val="35000"/>
              </a:spcBef>
              <a:buFontTx/>
              <a:buNone/>
            </a:pPr>
            <a:r>
              <a:rPr lang="ru-RU" sz="2400" i="1" u="sng" smtClean="0">
                <a:solidFill>
                  <a:srgbClr val="333300"/>
                </a:solidFill>
              </a:rPr>
              <a:t>Моделирование нефтяных резервуаров:</a:t>
            </a:r>
            <a:endParaRPr lang="en-US" sz="2400" i="1" u="sng" smtClean="0">
              <a:solidFill>
                <a:srgbClr val="333300"/>
              </a:solidFill>
            </a:endParaRPr>
          </a:p>
          <a:p>
            <a:pPr eaLnBrk="1" hangingPunct="1">
              <a:spcBef>
                <a:spcPct val="35000"/>
              </a:spcBef>
            </a:pPr>
            <a:r>
              <a:rPr lang="ru-RU" sz="2400" i="1" smtClean="0">
                <a:solidFill>
                  <a:srgbClr val="333300"/>
                </a:solidFill>
              </a:rPr>
              <a:t>Нефтеносная область – 100*100*100</a:t>
            </a:r>
            <a:r>
              <a:rPr lang="en-US" sz="2400" i="1" smtClean="0">
                <a:solidFill>
                  <a:srgbClr val="333300"/>
                </a:solidFill>
              </a:rPr>
              <a:t> </a:t>
            </a:r>
            <a:r>
              <a:rPr lang="ru-RU" sz="2400" i="1" smtClean="0">
                <a:solidFill>
                  <a:srgbClr val="333300"/>
                </a:solidFill>
              </a:rPr>
              <a:t>точек</a:t>
            </a:r>
          </a:p>
          <a:p>
            <a:pPr eaLnBrk="1" hangingPunct="1">
              <a:spcBef>
                <a:spcPct val="35000"/>
              </a:spcBef>
            </a:pPr>
            <a:r>
              <a:rPr lang="ru-RU" sz="2400" i="1" smtClean="0">
                <a:solidFill>
                  <a:srgbClr val="333300"/>
                </a:solidFill>
              </a:rPr>
              <a:t>в каждой точке вычисляется от 5 до 20 функций</a:t>
            </a:r>
            <a:r>
              <a:rPr lang="en-US" sz="2400" i="1" smtClean="0">
                <a:solidFill>
                  <a:srgbClr val="333300"/>
                </a:solidFill>
              </a:rPr>
              <a:t> </a:t>
            </a:r>
            <a:r>
              <a:rPr lang="en-US" sz="1800" i="1" smtClean="0">
                <a:solidFill>
                  <a:srgbClr val="333300"/>
                </a:solidFill>
              </a:rPr>
              <a:t>(</a:t>
            </a:r>
            <a:r>
              <a:rPr lang="ru-RU" sz="1800" i="1" smtClean="0">
                <a:solidFill>
                  <a:srgbClr val="333300"/>
                </a:solidFill>
              </a:rPr>
              <a:t>скорость, давление, концентрация, температура, …</a:t>
            </a:r>
            <a:r>
              <a:rPr lang="en-US" sz="1800" i="1" smtClean="0">
                <a:solidFill>
                  <a:srgbClr val="333300"/>
                </a:solidFill>
              </a:rPr>
              <a:t>)</a:t>
            </a:r>
            <a:endParaRPr lang="ru-RU" sz="1800" i="1" smtClean="0">
              <a:solidFill>
                <a:srgbClr val="333300"/>
              </a:solidFill>
            </a:endParaRPr>
          </a:p>
          <a:p>
            <a:pPr eaLnBrk="1" hangingPunct="1">
              <a:spcBef>
                <a:spcPct val="35000"/>
              </a:spcBef>
            </a:pPr>
            <a:r>
              <a:rPr lang="ru-RU" sz="2400" i="1" smtClean="0">
                <a:solidFill>
                  <a:srgbClr val="333300"/>
                </a:solidFill>
              </a:rPr>
              <a:t>200-1000 операций для вычисления каждой функции в каждой точке</a:t>
            </a:r>
          </a:p>
          <a:p>
            <a:pPr eaLnBrk="1" hangingPunct="1">
              <a:spcBef>
                <a:spcPct val="35000"/>
              </a:spcBef>
            </a:pPr>
            <a:r>
              <a:rPr lang="en-US" sz="2400" i="1" smtClean="0">
                <a:solidFill>
                  <a:srgbClr val="333300"/>
                </a:solidFill>
              </a:rPr>
              <a:t>100-1000 шагов по времени</a:t>
            </a:r>
          </a:p>
          <a:p>
            <a:pPr eaLnBrk="1" hangingPunct="1">
              <a:spcBef>
                <a:spcPct val="35000"/>
              </a:spcBef>
            </a:pPr>
            <a:endParaRPr lang="ru-RU" sz="2400" i="1" smtClean="0">
              <a:solidFill>
                <a:srgbClr val="333300"/>
              </a:solidFill>
            </a:endParaRPr>
          </a:p>
          <a:p>
            <a:pPr eaLnBrk="1" hangingPunct="1">
              <a:spcBef>
                <a:spcPct val="35000"/>
              </a:spcBef>
            </a:pPr>
            <a:r>
              <a:rPr lang="ru-RU" sz="2400" i="1" smtClean="0">
                <a:solidFill>
                  <a:srgbClr val="333300"/>
                </a:solidFill>
              </a:rPr>
              <a:t>Итого: 10</a:t>
            </a:r>
            <a:r>
              <a:rPr lang="ru-RU" sz="2400" i="1" baseline="30000" smtClean="0">
                <a:solidFill>
                  <a:srgbClr val="333300"/>
                </a:solidFill>
              </a:rPr>
              <a:t>6</a:t>
            </a:r>
            <a:r>
              <a:rPr lang="ru-RU" sz="2400" i="1" smtClean="0">
                <a:solidFill>
                  <a:srgbClr val="333300"/>
                </a:solidFill>
              </a:rPr>
              <a:t> (точек сетки) * 10 (функций) * </a:t>
            </a:r>
            <a:endParaRPr lang="en-US" sz="2400" i="1" smtClean="0">
              <a:solidFill>
                <a:srgbClr val="333300"/>
              </a:solidFill>
            </a:endParaRPr>
          </a:p>
          <a:p>
            <a:pPr eaLnBrk="1" hangingPunct="1">
              <a:spcBef>
                <a:spcPct val="35000"/>
              </a:spcBef>
              <a:buFontTx/>
              <a:buNone/>
            </a:pPr>
            <a:r>
              <a:rPr lang="en-US" sz="2400" i="1" smtClean="0">
                <a:solidFill>
                  <a:srgbClr val="333300"/>
                </a:solidFill>
              </a:rPr>
              <a:t>		* </a:t>
            </a:r>
            <a:r>
              <a:rPr lang="ru-RU" sz="2400" i="1" smtClean="0">
                <a:solidFill>
                  <a:srgbClr val="333300"/>
                </a:solidFill>
              </a:rPr>
              <a:t>500 (операций) * 500 (шагов) = </a:t>
            </a:r>
            <a:endParaRPr lang="en-US" sz="2400" i="1" smtClean="0">
              <a:solidFill>
                <a:srgbClr val="333300"/>
              </a:solidFill>
            </a:endParaRPr>
          </a:p>
          <a:p>
            <a:pPr eaLnBrk="1" hangingPunct="1">
              <a:spcBef>
                <a:spcPct val="35000"/>
              </a:spcBef>
              <a:buFontTx/>
              <a:buNone/>
            </a:pPr>
            <a:r>
              <a:rPr lang="en-US" sz="2400" i="1" smtClean="0">
                <a:solidFill>
                  <a:srgbClr val="FF0000"/>
                </a:solidFill>
              </a:rPr>
              <a:t>		= </a:t>
            </a:r>
            <a:r>
              <a:rPr lang="ru-RU" sz="2400" i="1" smtClean="0">
                <a:solidFill>
                  <a:srgbClr val="FF0000"/>
                </a:solidFill>
              </a:rPr>
              <a:t>2500 млрд.</a:t>
            </a:r>
            <a:r>
              <a:rPr lang="ru-RU" sz="2400" i="1" baseline="30000" smtClean="0">
                <a:solidFill>
                  <a:srgbClr val="FF0000"/>
                </a:solidFill>
              </a:rPr>
              <a:t> </a:t>
            </a:r>
            <a:r>
              <a:rPr lang="ru-RU" sz="2400" i="1" smtClean="0">
                <a:solidFill>
                  <a:srgbClr val="FF0000"/>
                </a:solidFill>
              </a:rPr>
              <a:t>операций</a:t>
            </a:r>
          </a:p>
        </p:txBody>
      </p:sp>
      <p:pic>
        <p:nvPicPr>
          <p:cNvPr id="35847" name="Picture 7" descr="CubicLattice_700 copy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80288" y="5084763"/>
            <a:ext cx="1458912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274638"/>
            <a:ext cx="91440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Автомобилестроение</a:t>
            </a:r>
            <a:endParaRPr lang="ru-RU" sz="2800" i="1" dirty="0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algn="ctr">
              <a:defRPr/>
            </a:pP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(BMW, Audi, Ford, Chevrolet, Renault,… – </a:t>
            </a: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ВСЕ!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)</a:t>
            </a:r>
            <a:endParaRPr lang="ru-RU" sz="2000" i="1" dirty="0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pic>
        <p:nvPicPr>
          <p:cNvPr id="4" name="2car_5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593304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44" name="Picture 8" descr="Renaul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832225"/>
            <a:ext cx="4392612" cy="290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45" name="Picture 9" descr="Renault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844675"/>
            <a:ext cx="4537075" cy="300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46" name="Picture 10" descr="Renault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115888"/>
            <a:ext cx="4418013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4747" name="Text Box 11"/>
          <p:cNvSpPr txBox="1">
            <a:spLocks noChangeArrowheads="1"/>
          </p:cNvSpPr>
          <p:nvPr/>
        </p:nvSpPr>
        <p:spPr bwMode="auto">
          <a:xfrm>
            <a:off x="250825" y="5013325"/>
            <a:ext cx="4117975" cy="1570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>
                <a:cs typeface="Arial" charset="0"/>
              </a:rPr>
              <a:t>BMW, </a:t>
            </a:r>
            <a:r>
              <a:rPr lang="ru-RU" sz="2400" i="1">
                <a:cs typeface="Arial" charset="0"/>
              </a:rPr>
              <a:t>2006 г.</a:t>
            </a:r>
            <a:r>
              <a:rPr lang="en-US" sz="2400" i="1">
                <a:cs typeface="Arial" charset="0"/>
              </a:rPr>
              <a:t> </a:t>
            </a:r>
            <a:r>
              <a:rPr lang="ru-RU" sz="2400" i="1">
                <a:cs typeface="Arial" charset="0"/>
              </a:rPr>
              <a:t>– 12 </a:t>
            </a:r>
            <a:r>
              <a:rPr lang="en-US" sz="2400" i="1">
                <a:cs typeface="Arial" charset="0"/>
              </a:rPr>
              <a:t>Tflop/s</a:t>
            </a:r>
          </a:p>
          <a:p>
            <a:r>
              <a:rPr lang="en-US" sz="2400" i="1">
                <a:cs typeface="Arial" charset="0"/>
              </a:rPr>
              <a:t>Williams, 2007 </a:t>
            </a:r>
            <a:r>
              <a:rPr lang="ru-RU" sz="2400" i="1">
                <a:cs typeface="Arial" charset="0"/>
              </a:rPr>
              <a:t>г. – 8 </a:t>
            </a:r>
            <a:r>
              <a:rPr lang="en-US" sz="2400" i="1">
                <a:cs typeface="Arial" charset="0"/>
              </a:rPr>
              <a:t>Tflop/s</a:t>
            </a:r>
          </a:p>
          <a:p>
            <a:r>
              <a:rPr lang="en-US" sz="2400" i="1">
                <a:cs typeface="Arial" charset="0"/>
              </a:rPr>
              <a:t>Renault, 2008 </a:t>
            </a:r>
            <a:r>
              <a:rPr lang="ru-RU" sz="2400" i="1">
                <a:cs typeface="Arial" charset="0"/>
              </a:rPr>
              <a:t>г. – 38 </a:t>
            </a:r>
            <a:r>
              <a:rPr lang="en-US" sz="2400" i="1">
                <a:cs typeface="Arial" charset="0"/>
              </a:rPr>
              <a:t>Tflop/s</a:t>
            </a:r>
            <a:endParaRPr lang="ru-RU" sz="2400" i="1">
              <a:cs typeface="Arial" charset="0"/>
            </a:endParaRPr>
          </a:p>
          <a:p>
            <a:r>
              <a:rPr lang="en-US" sz="2400" i="1">
                <a:cs typeface="Arial" charset="0"/>
              </a:rPr>
              <a:t>BMW, 2009 </a:t>
            </a:r>
            <a:r>
              <a:rPr lang="ru-RU" sz="2400" i="1">
                <a:cs typeface="Arial" charset="0"/>
              </a:rPr>
              <a:t>г. – 50 </a:t>
            </a:r>
            <a:r>
              <a:rPr lang="en-US" sz="2400" i="1">
                <a:cs typeface="Arial" charset="0"/>
              </a:rPr>
              <a:t>Tflop/s</a:t>
            </a:r>
            <a:endParaRPr lang="ru-RU" sz="2400" i="1">
              <a:cs typeface="Arial" charset="0"/>
            </a:endParaRPr>
          </a:p>
        </p:txBody>
      </p:sp>
      <p:pic>
        <p:nvPicPr>
          <p:cNvPr id="244748" name="Picture 12" descr="bmwf108-side-6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6138" y="2632075"/>
            <a:ext cx="3109912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49" name="Picture 13" descr="bmwf108-front-low-63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3800" y="103188"/>
            <a:ext cx="4043363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4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4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44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4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4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44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44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4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44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44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44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44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44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44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44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44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4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3" name="Rectangle 3"/>
          <p:cNvSpPr>
            <a:spLocks noChangeArrowheads="1"/>
          </p:cNvSpPr>
          <p:nvPr/>
        </p:nvSpPr>
        <p:spPr bwMode="auto">
          <a:xfrm>
            <a:off x="304800" y="381000"/>
            <a:ext cx="8443913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НПО </a:t>
            </a:r>
            <a:r>
              <a:rPr lang="en-US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“</a:t>
            </a:r>
            <a:r>
              <a:rPr lang="ru-RU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САТУРН</a:t>
            </a:r>
            <a:r>
              <a:rPr lang="en-US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”</a:t>
            </a:r>
            <a:r>
              <a:rPr lang="ru-RU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400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(авиационные двигатели и газовые турбины)</a:t>
            </a:r>
            <a:endParaRPr lang="ru-RU" sz="2400" smtClean="0"/>
          </a:p>
        </p:txBody>
      </p:sp>
      <p:pic>
        <p:nvPicPr>
          <p:cNvPr id="261124" name="Picture 4" descr="011-07-АЛ 100_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766888"/>
            <a:ext cx="7434263" cy="3678237"/>
          </a:xfrm>
          <a:prstGeom prst="rect">
            <a:avLst/>
          </a:prstGeom>
          <a:noFill/>
        </p:spPr>
      </p:pic>
      <p:pic>
        <p:nvPicPr>
          <p:cNvPr id="261125" name="Picture 5" descr="Sh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5" y="5373688"/>
            <a:ext cx="1508125" cy="1031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61126" name="Picture 6" descr="SU30MKKPUS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7613" y="5373688"/>
            <a:ext cx="1508125" cy="1031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61127" name="Picture 7" descr="Su35_with_engi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850" y="5373688"/>
            <a:ext cx="1508125" cy="1031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61128" name="Picture 8" descr="3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1725" y="3573463"/>
            <a:ext cx="1508125" cy="1031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61129" name="Picture 9" descr="Bu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1725" y="4797425"/>
            <a:ext cx="1508125" cy="1031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61130" name="Picture 10" descr="SaM14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51725" y="2349500"/>
            <a:ext cx="1508125" cy="1031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61131" name="Picture 11" descr="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00725" y="5373688"/>
            <a:ext cx="1508125" cy="1031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09888" y="0"/>
            <a:ext cx="6234112" cy="9080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latin typeface="Arial" charset="0"/>
                <a:cs typeface="Arial" charset="0"/>
              </a:rPr>
              <a:t>Основные узлы ГТД</a:t>
            </a:r>
          </a:p>
        </p:txBody>
      </p:sp>
      <p:pic>
        <p:nvPicPr>
          <p:cNvPr id="30723" name="Picture 3" descr="SaM146_послМал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1150" y="1989138"/>
            <a:ext cx="6381750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AutoShape 4"/>
          <p:cNvSpPr>
            <a:spLocks/>
          </p:cNvSpPr>
          <p:nvPr/>
        </p:nvSpPr>
        <p:spPr bwMode="auto">
          <a:xfrm>
            <a:off x="677863" y="1208088"/>
            <a:ext cx="992187" cy="258762"/>
          </a:xfrm>
          <a:prstGeom prst="accentCallout2">
            <a:avLst>
              <a:gd name="adj1" fmla="val 44171"/>
              <a:gd name="adj2" fmla="val 107088"/>
              <a:gd name="adj3" fmla="val 44171"/>
              <a:gd name="adj4" fmla="val 177991"/>
              <a:gd name="adj5" fmla="val 635583"/>
              <a:gd name="adj6" fmla="val 251699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900" b="1">
                <a:solidFill>
                  <a:srgbClr val="000000"/>
                </a:solidFill>
                <a:cs typeface="Arial" charset="0"/>
              </a:rPr>
              <a:t>Вентилятор и бустер</a:t>
            </a:r>
          </a:p>
        </p:txBody>
      </p:sp>
      <p:sp>
        <p:nvSpPr>
          <p:cNvPr id="30725" name="AutoShape 5"/>
          <p:cNvSpPr>
            <a:spLocks/>
          </p:cNvSpPr>
          <p:nvPr/>
        </p:nvSpPr>
        <p:spPr bwMode="auto">
          <a:xfrm>
            <a:off x="5602288" y="1120775"/>
            <a:ext cx="1228725" cy="363538"/>
          </a:xfrm>
          <a:prstGeom prst="accentCallout2">
            <a:avLst>
              <a:gd name="adj1" fmla="val 31440"/>
              <a:gd name="adj2" fmla="val -5722"/>
              <a:gd name="adj3" fmla="val 31440"/>
              <a:gd name="adj4" fmla="val -45769"/>
              <a:gd name="adj5" fmla="val 699125"/>
              <a:gd name="adj6" fmla="val -87009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900" b="1">
                <a:solidFill>
                  <a:srgbClr val="000000"/>
                </a:solidFill>
                <a:cs typeface="Arial" charset="0"/>
              </a:rPr>
              <a:t>Компрессор высокого давления</a:t>
            </a:r>
          </a:p>
        </p:txBody>
      </p:sp>
      <p:sp>
        <p:nvSpPr>
          <p:cNvPr id="30726" name="AutoShape 6"/>
          <p:cNvSpPr>
            <a:spLocks/>
          </p:cNvSpPr>
          <p:nvPr/>
        </p:nvSpPr>
        <p:spPr bwMode="auto">
          <a:xfrm>
            <a:off x="7402513" y="1663700"/>
            <a:ext cx="1196975" cy="215900"/>
          </a:xfrm>
          <a:prstGeom prst="accentCallout2">
            <a:avLst>
              <a:gd name="adj1" fmla="val 52940"/>
              <a:gd name="adj2" fmla="val -5884"/>
              <a:gd name="adj3" fmla="val 52940"/>
              <a:gd name="adj4" fmla="val -101472"/>
              <a:gd name="adj5" fmla="val 822796"/>
              <a:gd name="adj6" fmla="val -20036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900" b="1">
                <a:solidFill>
                  <a:srgbClr val="000000"/>
                </a:solidFill>
                <a:cs typeface="Arial" charset="0"/>
              </a:rPr>
              <a:t>Камера сгорания</a:t>
            </a:r>
          </a:p>
        </p:txBody>
      </p:sp>
      <p:sp>
        <p:nvSpPr>
          <p:cNvPr id="30727" name="AutoShape 7"/>
          <p:cNvSpPr>
            <a:spLocks/>
          </p:cNvSpPr>
          <p:nvPr/>
        </p:nvSpPr>
        <p:spPr bwMode="auto">
          <a:xfrm>
            <a:off x="7421563" y="2420938"/>
            <a:ext cx="1230312" cy="363537"/>
          </a:xfrm>
          <a:prstGeom prst="accentCallout2">
            <a:avLst>
              <a:gd name="adj1" fmla="val 31440"/>
              <a:gd name="adj2" fmla="val -5722"/>
              <a:gd name="adj3" fmla="val 31440"/>
              <a:gd name="adj4" fmla="val -93801"/>
              <a:gd name="adj5" fmla="val 330569"/>
              <a:gd name="adj6" fmla="val -18450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900" b="1">
                <a:solidFill>
                  <a:srgbClr val="000000"/>
                </a:solidFill>
                <a:cs typeface="Arial" charset="0"/>
              </a:rPr>
              <a:t>Турбина высокого давления</a:t>
            </a:r>
          </a:p>
        </p:txBody>
      </p:sp>
      <p:sp>
        <p:nvSpPr>
          <p:cNvPr id="30728" name="AutoShape 8"/>
          <p:cNvSpPr>
            <a:spLocks/>
          </p:cNvSpPr>
          <p:nvPr/>
        </p:nvSpPr>
        <p:spPr bwMode="auto">
          <a:xfrm>
            <a:off x="7429500" y="3068638"/>
            <a:ext cx="1228725" cy="363537"/>
          </a:xfrm>
          <a:prstGeom prst="accentCallout2">
            <a:avLst>
              <a:gd name="adj1" fmla="val 31440"/>
              <a:gd name="adj2" fmla="val -5722"/>
              <a:gd name="adj3" fmla="val 31440"/>
              <a:gd name="adj4" fmla="val -82718"/>
              <a:gd name="adj5" fmla="val 129694"/>
              <a:gd name="adj6" fmla="val -16209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900" b="1">
                <a:solidFill>
                  <a:srgbClr val="000000"/>
                </a:solidFill>
                <a:cs typeface="Arial" charset="0"/>
              </a:rPr>
              <a:t>Турбина низкого давления</a:t>
            </a:r>
          </a:p>
        </p:txBody>
      </p:sp>
      <p:grpSp>
        <p:nvGrpSpPr>
          <p:cNvPr id="2" name="Группа 17"/>
          <p:cNvGrpSpPr/>
          <p:nvPr/>
        </p:nvGrpSpPr>
        <p:grpSpPr>
          <a:xfrm>
            <a:off x="179512" y="4293096"/>
            <a:ext cx="5256584" cy="2304256"/>
            <a:chOff x="179512" y="3861048"/>
            <a:chExt cx="5256584" cy="2304256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179512" y="3861048"/>
              <a:ext cx="5256584" cy="2304256"/>
            </a:xfrm>
            <a:prstGeom prst="roundRect">
              <a:avLst>
                <a:gd name="adj" fmla="val 6492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6472" y="4098558"/>
              <a:ext cx="46415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/>
                <a:t>Стоимость 1 кг высокотехнологичных изделий:</a:t>
              </a:r>
              <a:endParaRPr lang="ru-RU" sz="16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06472" y="5034662"/>
            <a:ext cx="1803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Автомобиль: </a:t>
            </a:r>
            <a:r>
              <a:rPr lang="en-US" sz="1600" dirty="0" smtClean="0"/>
              <a:t>$</a:t>
            </a:r>
            <a:r>
              <a:rPr lang="ru-RU" sz="1600" dirty="0" smtClean="0"/>
              <a:t>25</a:t>
            </a:r>
            <a:endParaRPr lang="ru-RU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05644" y="5322694"/>
            <a:ext cx="3825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Истребитель пятого поколения: </a:t>
            </a:r>
            <a:r>
              <a:rPr lang="en-US" sz="1600" dirty="0" smtClean="0"/>
              <a:t>$</a:t>
            </a:r>
            <a:r>
              <a:rPr lang="ru-RU" sz="1600" dirty="0" smtClean="0"/>
              <a:t>1000</a:t>
            </a:r>
            <a:endParaRPr lang="ru-RU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510977" y="5610726"/>
            <a:ext cx="48253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Двигатель истребителя пятого поколения: </a:t>
            </a:r>
            <a:r>
              <a:rPr lang="en-US" sz="1600" dirty="0" smtClean="0"/>
              <a:t>$</a:t>
            </a:r>
            <a:r>
              <a:rPr lang="ru-RU" sz="1600" dirty="0" smtClean="0"/>
              <a:t>5000</a:t>
            </a:r>
            <a:endParaRPr lang="ru-RU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510153" y="5908283"/>
            <a:ext cx="1922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Суперкомпьютер: </a:t>
            </a:r>
            <a:endParaRPr lang="ru-RU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2268000" y="5920705"/>
            <a:ext cx="1050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$</a:t>
            </a:r>
            <a:r>
              <a:rPr lang="ru-RU" sz="1600" dirty="0" smtClean="0"/>
              <a:t>400-500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ChangeArrowheads="1"/>
          </p:cNvSpPr>
          <p:nvPr/>
        </p:nvSpPr>
        <p:spPr bwMode="auto">
          <a:xfrm>
            <a:off x="304800" y="381000"/>
            <a:ext cx="8443913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НПО </a:t>
            </a:r>
            <a:r>
              <a:rPr lang="en-US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“</a:t>
            </a:r>
            <a:r>
              <a:rPr lang="ru-RU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САТУРН</a:t>
            </a:r>
            <a:r>
              <a:rPr lang="en-US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”</a:t>
            </a:r>
            <a:r>
              <a:rPr lang="ru-RU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400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(авиационные двигатели и газовые турбины)</a:t>
            </a:r>
            <a:endParaRPr lang="ru-RU" sz="2400" smtClean="0"/>
          </a:p>
        </p:txBody>
      </p:sp>
      <p:pic>
        <p:nvPicPr>
          <p:cNvPr id="279564" name="fbo_exp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7125" y="1638300"/>
            <a:ext cx="4171950" cy="4171950"/>
          </a:xfrm>
          <a:prstGeom prst="rect">
            <a:avLst/>
          </a:prstGeom>
          <a:noFill/>
        </p:spPr>
      </p:pic>
      <p:sp>
        <p:nvSpPr>
          <p:cNvPr id="279565" name="Text Box 13"/>
          <p:cNvSpPr txBox="1">
            <a:spLocks noChangeArrowheads="1"/>
          </p:cNvSpPr>
          <p:nvPr/>
        </p:nvSpPr>
        <p:spPr bwMode="auto">
          <a:xfrm>
            <a:off x="1676400" y="5944195"/>
            <a:ext cx="18288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dirty="0" smtClean="0">
                <a:solidFill>
                  <a:srgbClr val="003366"/>
                </a:solidFill>
                <a:latin typeface="FreeSetCTT" pitchFamily="2" charset="0"/>
              </a:rPr>
              <a:t>Расчет</a:t>
            </a:r>
          </a:p>
        </p:txBody>
      </p:sp>
      <p:sp>
        <p:nvSpPr>
          <p:cNvPr id="279566" name="Text Box 14"/>
          <p:cNvSpPr txBox="1">
            <a:spLocks noChangeArrowheads="1"/>
          </p:cNvSpPr>
          <p:nvPr/>
        </p:nvSpPr>
        <p:spPr bwMode="auto">
          <a:xfrm>
            <a:off x="6199188" y="5943600"/>
            <a:ext cx="18288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smtClean="0">
                <a:solidFill>
                  <a:srgbClr val="003366"/>
                </a:solidFill>
                <a:latin typeface="FreeSetCTT" pitchFamily="2" charset="0"/>
              </a:rPr>
              <a:t>Эксперимент</a:t>
            </a:r>
          </a:p>
        </p:txBody>
      </p:sp>
      <p:pic>
        <p:nvPicPr>
          <p:cNvPr id="8" name="fbo_calc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80936" y="1700808"/>
            <a:ext cx="4796263" cy="3744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95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95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795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956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7956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46088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Персональный компьютер, 20</a:t>
            </a:r>
            <a:r>
              <a:rPr lang="en-US" sz="32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  <a:r>
              <a:rPr lang="ru-RU" sz="32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 г. –  </a:t>
            </a:r>
            <a:br>
              <a:rPr lang="ru-RU" sz="32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какой он?</a:t>
            </a:r>
          </a:p>
        </p:txBody>
      </p:sp>
      <p:pic>
        <p:nvPicPr>
          <p:cNvPr id="20483" name="Picture 3" descr="kr11-5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2420938"/>
            <a:ext cx="1905000" cy="1714500"/>
          </a:xfrm>
          <a:ln w="6350">
            <a:solidFill>
              <a:srgbClr val="000080"/>
            </a:solidFill>
          </a:ln>
        </p:spPr>
      </p:pic>
      <p:pic>
        <p:nvPicPr>
          <p:cNvPr id="20484" name="Picture 4" descr="ascot_6AR_sm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72125" y="4868863"/>
            <a:ext cx="1447800" cy="1314450"/>
          </a:xfrm>
          <a:ln w="6350">
            <a:solidFill>
              <a:srgbClr val="000080"/>
            </a:solidFill>
          </a:ln>
        </p:spPr>
      </p:pic>
      <p:pic>
        <p:nvPicPr>
          <p:cNvPr id="20485" name="Picture 5" descr="inwin_Z720_sm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995738" y="4868863"/>
            <a:ext cx="1447800" cy="1314450"/>
          </a:xfrm>
          <a:ln w="6350">
            <a:solidFill>
              <a:srgbClr val="000080"/>
            </a:solidFill>
          </a:ln>
        </p:spPr>
      </p:pic>
      <p:pic>
        <p:nvPicPr>
          <p:cNvPr id="20486" name="Picture 6" descr="pc_enligh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313" y="2217738"/>
            <a:ext cx="1905000" cy="1571625"/>
          </a:xfrm>
          <a:prstGeom prst="rect">
            <a:avLst/>
          </a:prstGeom>
          <a:noFill/>
          <a:ln w="6350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20487" name="Picture 7" descr="hp-compaq-dx6100-microtower_190x17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3" y="4076700"/>
            <a:ext cx="1619250" cy="1809750"/>
          </a:xfrm>
          <a:prstGeom prst="rect">
            <a:avLst/>
          </a:prstGeom>
          <a:noFill/>
          <a:ln w="6350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20488" name="Picture 8" descr="desktop100x7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4508500"/>
            <a:ext cx="952500" cy="666750"/>
          </a:xfrm>
          <a:prstGeom prst="rect">
            <a:avLst/>
          </a:prstGeom>
          <a:noFill/>
          <a:ln w="6350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20489" name="Picture 9" descr="hp-pavilion-t3000_70x10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2500" y="3716338"/>
            <a:ext cx="952500" cy="666750"/>
          </a:xfrm>
          <a:prstGeom prst="rect">
            <a:avLst/>
          </a:prstGeom>
          <a:noFill/>
          <a:ln w="6350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20490" name="Picture 10" descr="workstation100x7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2988" y="5445125"/>
            <a:ext cx="952500" cy="666750"/>
          </a:xfrm>
          <a:prstGeom prst="rect">
            <a:avLst/>
          </a:prstGeom>
          <a:noFill/>
          <a:ln w="6350">
            <a:solidFill>
              <a:srgbClr val="000080"/>
            </a:solidFill>
            <a:miter lim="800000"/>
            <a:headEnd/>
            <a:tailEnd/>
          </a:ln>
        </p:spPr>
      </p:pic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4787900" y="2492375"/>
            <a:ext cx="43561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</a:pPr>
            <a:r>
              <a:rPr lang="ru-RU" sz="2800" i="1">
                <a:solidFill>
                  <a:srgbClr val="333300"/>
                </a:solidFill>
                <a:cs typeface="Arial" charset="0"/>
              </a:rPr>
              <a:t>Производительность: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</a:pPr>
            <a:r>
              <a:rPr lang="ru-RU" sz="2800" i="1">
                <a:solidFill>
                  <a:srgbClr val="333300"/>
                </a:solidFill>
                <a:cs typeface="Arial" charset="0"/>
              </a:rPr>
              <a:t>	 около</a:t>
            </a:r>
            <a:r>
              <a:rPr lang="ru-RU" sz="2800" i="1">
                <a:cs typeface="Arial" charset="0"/>
              </a:rPr>
              <a:t> </a:t>
            </a:r>
            <a:r>
              <a:rPr lang="ru-RU" sz="2800" i="1">
                <a:solidFill>
                  <a:srgbClr val="FF0000"/>
                </a:solidFill>
                <a:cs typeface="Arial" charset="0"/>
              </a:rPr>
              <a:t>5-</a:t>
            </a:r>
            <a:r>
              <a:rPr lang="en-US" sz="2800" i="1">
                <a:solidFill>
                  <a:srgbClr val="FF0000"/>
                </a:solidFill>
                <a:cs typeface="Arial" charset="0"/>
              </a:rPr>
              <a:t>5</a:t>
            </a:r>
            <a:r>
              <a:rPr lang="ru-RU" sz="2800" i="1">
                <a:solidFill>
                  <a:srgbClr val="FF0000"/>
                </a:solidFill>
                <a:cs typeface="Arial" charset="0"/>
              </a:rPr>
              <a:t>0 млрд. оп</a:t>
            </a:r>
            <a:r>
              <a:rPr lang="en-US" sz="2800" i="1">
                <a:solidFill>
                  <a:srgbClr val="FF0000"/>
                </a:solidFill>
                <a:cs typeface="Arial" charset="0"/>
              </a:rPr>
              <a:t>/</a:t>
            </a:r>
            <a:r>
              <a:rPr lang="ru-RU" sz="2800" i="1">
                <a:solidFill>
                  <a:srgbClr val="FF0000"/>
                </a:solidFill>
                <a:cs typeface="Arial" charset="0"/>
              </a:rPr>
              <a:t>с.</a:t>
            </a:r>
          </a:p>
          <a:p>
            <a:pPr marL="342900" indent="-342900">
              <a:spcBef>
                <a:spcPct val="20000"/>
              </a:spcBef>
            </a:pPr>
            <a:r>
              <a:rPr lang="ru-RU" sz="2800" i="1">
                <a:solidFill>
                  <a:srgbClr val="333300"/>
                </a:solidFill>
                <a:cs typeface="Arial" charset="0"/>
              </a:rPr>
              <a:t>Память – </a:t>
            </a:r>
            <a:r>
              <a:rPr lang="en-US" sz="2800" i="1">
                <a:solidFill>
                  <a:srgbClr val="333300"/>
                </a:solidFill>
                <a:cs typeface="Arial" charset="0"/>
              </a:rPr>
              <a:t>2-4</a:t>
            </a:r>
            <a:r>
              <a:rPr lang="ru-RU" sz="2800" i="1">
                <a:solidFill>
                  <a:srgbClr val="333300"/>
                </a:solidFill>
                <a:cs typeface="Arial" charset="0"/>
              </a:rPr>
              <a:t> Гбайт</a:t>
            </a:r>
          </a:p>
          <a:p>
            <a:pPr marL="342900" indent="-342900">
              <a:spcBef>
                <a:spcPct val="20000"/>
              </a:spcBef>
            </a:pPr>
            <a:r>
              <a:rPr lang="ru-RU" sz="2800" i="1">
                <a:solidFill>
                  <a:srgbClr val="333300"/>
                </a:solidFill>
                <a:cs typeface="Arial" charset="0"/>
              </a:rPr>
              <a:t>Диски – </a:t>
            </a:r>
            <a:r>
              <a:rPr lang="en-US" sz="2800" i="1">
                <a:solidFill>
                  <a:srgbClr val="333300"/>
                </a:solidFill>
                <a:cs typeface="Arial" charset="0"/>
              </a:rPr>
              <a:t>5</a:t>
            </a:r>
            <a:r>
              <a:rPr lang="ru-RU" sz="2800" i="1">
                <a:solidFill>
                  <a:srgbClr val="333300"/>
                </a:solidFill>
                <a:cs typeface="Arial" charset="0"/>
              </a:rPr>
              <a:t>00 Гбайт</a:t>
            </a:r>
            <a:endParaRPr lang="ru-RU" sz="2800" i="1">
              <a:cs typeface="Arial" charset="0"/>
            </a:endParaRPr>
          </a:p>
        </p:txBody>
      </p:sp>
      <p:pic>
        <p:nvPicPr>
          <p:cNvPr id="20492" name="Picture 12" descr="inwin_S526_sm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10" cstate="print"/>
          <a:srcRect/>
          <a:stretch>
            <a:fillRect/>
          </a:stretch>
        </p:blipFill>
        <p:spPr>
          <a:xfrm>
            <a:off x="7156450" y="4868863"/>
            <a:ext cx="1447800" cy="1314450"/>
          </a:xfrm>
          <a:ln w="6350">
            <a:solidFill>
              <a:srgbClr val="00008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850" y="547688"/>
            <a:ext cx="7734300" cy="57626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</p:pic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6078059" y="6433591"/>
            <a:ext cx="30304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 dirty="0"/>
              <a:t>Courtesy of 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P.Ricoux</a:t>
            </a:r>
            <a:r>
              <a:rPr lang="en-US" sz="1400" i="1" dirty="0" smtClean="0"/>
              <a:t>, Total, France</a:t>
            </a:r>
            <a:endParaRPr lang="ru-RU" sz="1400" i="1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275856" y="1393726"/>
            <a:ext cx="17281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 cstate="print"/>
          <a:srcRect l="41005" t="35496" r="15999" b="44405"/>
          <a:stretch/>
        </p:blipFill>
        <p:spPr bwMode="auto">
          <a:xfrm>
            <a:off x="395539" y="764704"/>
            <a:ext cx="5101688" cy="16099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93786"/>
            <a:ext cx="5677754" cy="146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9" y="3886783"/>
            <a:ext cx="6109800" cy="1801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65378" y="1136938"/>
            <a:ext cx="1628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latin typeface="Arial" pitchFamily="34" charset="0"/>
                <a:cs typeface="Arial" pitchFamily="34" charset="0"/>
              </a:rPr>
              <a:t>Исходный вариант</a:t>
            </a:r>
            <a:endParaRPr lang="ru-RU" sz="1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6198" y="4509120"/>
            <a:ext cx="2086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latin typeface="Arial" pitchFamily="34" charset="0"/>
                <a:cs typeface="Arial" pitchFamily="34" charset="0"/>
              </a:rPr>
              <a:t>Максимальный импульс</a:t>
            </a:r>
            <a:endParaRPr lang="ru-RU" sz="1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65297" y="2670011"/>
            <a:ext cx="1628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latin typeface="Arial" pitchFamily="34" charset="0"/>
                <a:cs typeface="Arial" pitchFamily="34" charset="0"/>
              </a:rPr>
              <a:t>Большой импульс при малой массе</a:t>
            </a:r>
            <a:endParaRPr lang="ru-RU" sz="1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29175" y="3617193"/>
            <a:ext cx="1628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Вариант №130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31640" y="5270713"/>
            <a:ext cx="1628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Вариант №128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-8314" y="-27384"/>
            <a:ext cx="9152314" cy="864096"/>
          </a:xfrm>
        </p:spPr>
        <p:txBody>
          <a:bodyPr>
            <a:noAutofit/>
          </a:bodyPr>
          <a:lstStyle/>
          <a:p>
            <a:r>
              <a:rPr lang="ru-RU" sz="28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Оптимизация формы дульного тормоза</a:t>
            </a:r>
            <a:endParaRPr lang="ru-RU" sz="2800" i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0" y="5805264"/>
            <a:ext cx="9144000" cy="93610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600" i="1" dirty="0" smtClean="0">
                <a:latin typeface="Arial" pitchFamily="34" charset="0"/>
                <a:cs typeface="Arial" pitchFamily="34" charset="0"/>
              </a:rPr>
              <a:t>Расчет каждого варианта дульного тормоза требует десятков часов. Для нахождения оптимального решения необходимо около 300 прямых расчетов. Решение на суперкомпьютере было найдено всего лишь за 5 дней!</a:t>
            </a:r>
            <a:endParaRPr lang="ru-RU" sz="1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217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314" y="-27384"/>
            <a:ext cx="9152313" cy="1440160"/>
          </a:xfrm>
        </p:spPr>
        <p:txBody>
          <a:bodyPr>
            <a:noAutofit/>
          </a:bodyPr>
          <a:lstStyle/>
          <a:p>
            <a:r>
              <a:rPr lang="ru-RU" sz="28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Использование суперкомпьютера Ломоносов для моделирования аэродинамики спортсменов</a:t>
            </a:r>
            <a:endParaRPr lang="ru-RU" sz="2800" i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700808"/>
            <a:ext cx="3528392" cy="2016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ТЕСИС и МГУ </a:t>
            </a:r>
          </a:p>
          <a:p>
            <a:pPr marL="0" indent="0">
              <a:buNone/>
            </a:pPr>
            <a:r>
              <a:rPr lang="ru-RU" sz="1600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(по заказу Министерства спорта России): </a:t>
            </a:r>
          </a:p>
          <a:p>
            <a:pPr marL="0" indent="0">
              <a:buFont typeface="Wingdings" pitchFamily="2" charset="2"/>
              <a:buChar char="ü"/>
            </a:pPr>
            <a:r>
              <a:rPr lang="ru-RU" sz="1600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Прыжки на трамплине</a:t>
            </a:r>
          </a:p>
          <a:p>
            <a:pPr>
              <a:buFont typeface="Wingdings" pitchFamily="2" charset="2"/>
              <a:buChar char="ü"/>
            </a:pPr>
            <a:r>
              <a:rPr lang="ru-RU" sz="1600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Бобслей и санный спорт</a:t>
            </a:r>
          </a:p>
          <a:p>
            <a:pPr>
              <a:buFont typeface="Wingdings" pitchFamily="2" charset="2"/>
              <a:buChar char="ü"/>
            </a:pPr>
            <a:r>
              <a:rPr lang="ru-RU" sz="1600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Конькобежный спорт</a:t>
            </a:r>
            <a:endParaRPr lang="ru-RU" sz="1600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87" t="24523" r="51820"/>
          <a:stretch/>
        </p:blipFill>
        <p:spPr>
          <a:xfrm>
            <a:off x="3425228" y="1268760"/>
            <a:ext cx="5683276" cy="15077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07904" y="2577098"/>
            <a:ext cx="5436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latin typeface="Arial" pitchFamily="34" charset="0"/>
                <a:cs typeface="Arial" pitchFamily="34" charset="0"/>
              </a:rPr>
              <a:t>Виртуальный спортсмен в виртуальной среде программного комплекса </a:t>
            </a:r>
            <a:r>
              <a:rPr lang="en-US" sz="1600" i="1" dirty="0" err="1" smtClean="0">
                <a:latin typeface="Arial" pitchFamily="34" charset="0"/>
                <a:cs typeface="Arial" pitchFamily="34" charset="0"/>
              </a:rPr>
              <a:t>FlowVision</a:t>
            </a:r>
            <a:endParaRPr lang="ru-RU" sz="1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3222104"/>
            <a:ext cx="9144000" cy="78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Аэродинамика прыгуна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 трамплина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48" y="3860701"/>
            <a:ext cx="3642112" cy="25926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7" y="3839952"/>
            <a:ext cx="3503393" cy="26005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860032" y="6453336"/>
            <a:ext cx="4032448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 algn="l">
              <a:buFont typeface="Arial" pitchFamily="34" charset="0"/>
              <a:buChar char="•"/>
              <a:defRPr sz="1600" kern="0"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 marL="0" indent="0">
              <a:buFont typeface="Arial" pitchFamily="34" charset="0"/>
              <a:buNone/>
            </a:pPr>
            <a:r>
              <a:rPr lang="ru-RU" sz="1400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Распределение избыточного давления, Па</a:t>
            </a:r>
            <a:endParaRPr lang="ru-RU" sz="1400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9632" y="6453336"/>
            <a:ext cx="2592288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 algn="l">
              <a:buFont typeface="Arial" pitchFamily="34" charset="0"/>
              <a:buChar char="•"/>
              <a:defRPr sz="1600" kern="0"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 marL="0" indent="0">
              <a:buFont typeface="Arial" pitchFamily="34" charset="0"/>
              <a:buNone/>
            </a:pPr>
            <a:r>
              <a:rPr lang="ru-RU" sz="1400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Вектора скорости, м/с</a:t>
            </a:r>
            <a:endParaRPr lang="ru-RU" sz="1400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627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004"/>
          <p:cNvPicPr>
            <a:picLocks noChangeAspect="1" noChangeArrowheads="1"/>
          </p:cNvPicPr>
          <p:nvPr/>
        </p:nvPicPr>
        <p:blipFill>
          <a:blip r:embed="rId2" cstate="print"/>
          <a:srcRect r="21603"/>
          <a:stretch>
            <a:fillRect/>
          </a:stretch>
        </p:blipFill>
        <p:spPr bwMode="auto">
          <a:xfrm>
            <a:off x="4829175" y="-19050"/>
            <a:ext cx="4314825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7" descr="005"/>
          <p:cNvPicPr>
            <a:picLocks noChangeAspect="1" noChangeArrowheads="1"/>
          </p:cNvPicPr>
          <p:nvPr/>
        </p:nvPicPr>
        <p:blipFill>
          <a:blip r:embed="rId3" cstate="print"/>
          <a:srcRect l="27446"/>
          <a:stretch>
            <a:fillRect/>
          </a:stretch>
        </p:blipFill>
        <p:spPr bwMode="auto">
          <a:xfrm>
            <a:off x="-4763" y="3303588"/>
            <a:ext cx="4284663" cy="355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5" descr="0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575" y="3276600"/>
            <a:ext cx="594042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4" descr="002"/>
          <p:cNvPicPr>
            <a:picLocks noChangeAspect="1" noChangeArrowheads="1"/>
          </p:cNvPicPr>
          <p:nvPr/>
        </p:nvPicPr>
        <p:blipFill>
          <a:blip r:embed="rId5" cstate="print"/>
          <a:srcRect b="2881"/>
          <a:stretch>
            <a:fillRect/>
          </a:stretch>
        </p:blipFill>
        <p:spPr bwMode="auto">
          <a:xfrm>
            <a:off x="-11113" y="-14288"/>
            <a:ext cx="5807076" cy="337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Text Box 8"/>
          <p:cNvSpPr txBox="1">
            <a:spLocks noChangeArrowheads="1"/>
          </p:cNvSpPr>
          <p:nvPr/>
        </p:nvSpPr>
        <p:spPr bwMode="auto">
          <a:xfrm>
            <a:off x="7558088" y="6416675"/>
            <a:ext cx="15509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CC3300"/>
                </a:solidFill>
                <a:latin typeface="Times New Roman" pitchFamily="18" charset="0"/>
              </a:rPr>
              <a:t>D</a:t>
            </a:r>
            <a:r>
              <a:rPr lang="en-US" sz="2000">
                <a:solidFill>
                  <a:srgbClr val="0066FF"/>
                </a:solidFill>
                <a:latin typeface="Times New Roman" pitchFamily="18" charset="0"/>
              </a:rPr>
              <a:t>r</a:t>
            </a:r>
            <a:r>
              <a:rPr lang="en-US" sz="2000">
                <a:solidFill>
                  <a:srgbClr val="CC3300"/>
                </a:solidFill>
                <a:latin typeface="Times New Roman" pitchFamily="18" charset="0"/>
              </a:rPr>
              <a:t>e</a:t>
            </a:r>
            <a:r>
              <a:rPr lang="en-US" sz="2000">
                <a:solidFill>
                  <a:srgbClr val="CC0066"/>
                </a:solidFill>
                <a:latin typeface="Times New Roman" pitchFamily="18" charset="0"/>
              </a:rPr>
              <a:t>a</a:t>
            </a:r>
            <a:r>
              <a:rPr lang="en-US" sz="2000">
                <a:solidFill>
                  <a:srgbClr val="009900"/>
                </a:solidFill>
                <a:latin typeface="Times New Roman" pitchFamily="18" charset="0"/>
              </a:rPr>
              <a:t>m</a:t>
            </a:r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W</a:t>
            </a:r>
            <a:r>
              <a:rPr lang="en-US" sz="2000">
                <a:solidFill>
                  <a:srgbClr val="0066FF"/>
                </a:solidFill>
                <a:latin typeface="Times New Roman" pitchFamily="18" charset="0"/>
              </a:rPr>
              <a:t>o</a:t>
            </a:r>
            <a:r>
              <a:rPr lang="en-US" sz="2000">
                <a:solidFill>
                  <a:srgbClr val="CC3300"/>
                </a:solidFill>
                <a:latin typeface="Times New Roman" pitchFamily="18" charset="0"/>
              </a:rPr>
              <a:t>r</a:t>
            </a:r>
            <a:r>
              <a:rPr lang="en-US" sz="2000">
                <a:solidFill>
                  <a:srgbClr val="CC0066"/>
                </a:solidFill>
                <a:latin typeface="Times New Roman" pitchFamily="18" charset="0"/>
              </a:rPr>
              <a:t>k</a:t>
            </a:r>
            <a:r>
              <a:rPr lang="en-US" sz="2000">
                <a:solidFill>
                  <a:srgbClr val="009900"/>
                </a:solidFill>
                <a:latin typeface="Times New Roman" pitchFamily="18" charset="0"/>
              </a:rPr>
              <a:t>s</a:t>
            </a:r>
            <a:endParaRPr lang="ru-RU" sz="2000">
              <a:solidFill>
                <a:srgbClr val="0099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004"/>
          <p:cNvPicPr>
            <a:picLocks noChangeAspect="1" noChangeArrowheads="1"/>
          </p:cNvPicPr>
          <p:nvPr/>
        </p:nvPicPr>
        <p:blipFill>
          <a:blip r:embed="rId2" cstate="print">
            <a:lum bright="60000" contrast="-60000"/>
          </a:blip>
          <a:srcRect r="21603"/>
          <a:stretch>
            <a:fillRect/>
          </a:stretch>
        </p:blipFill>
        <p:spPr bwMode="auto">
          <a:xfrm>
            <a:off x="4829175" y="-19050"/>
            <a:ext cx="4314825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 descr="005"/>
          <p:cNvPicPr>
            <a:picLocks noChangeAspect="1" noChangeArrowheads="1"/>
          </p:cNvPicPr>
          <p:nvPr/>
        </p:nvPicPr>
        <p:blipFill>
          <a:blip r:embed="rId3" cstate="print">
            <a:lum bright="60000" contrast="-60000"/>
          </a:blip>
          <a:srcRect l="27446"/>
          <a:stretch>
            <a:fillRect/>
          </a:stretch>
        </p:blipFill>
        <p:spPr bwMode="auto">
          <a:xfrm>
            <a:off x="-4763" y="3303588"/>
            <a:ext cx="4284663" cy="355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 descr="003"/>
          <p:cNvPicPr>
            <a:picLocks noChangeAspect="1" noChangeArrowheads="1"/>
          </p:cNvPicPr>
          <p:nvPr/>
        </p:nvPicPr>
        <p:blipFill>
          <a:blip r:embed="rId4" cstate="print">
            <a:lum bright="60000" contrast="-60000"/>
          </a:blip>
          <a:srcRect/>
          <a:stretch>
            <a:fillRect/>
          </a:stretch>
        </p:blipFill>
        <p:spPr bwMode="auto">
          <a:xfrm>
            <a:off x="3203575" y="3276600"/>
            <a:ext cx="594042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 descr="002"/>
          <p:cNvPicPr>
            <a:picLocks noChangeAspect="1" noChangeArrowheads="1"/>
          </p:cNvPicPr>
          <p:nvPr/>
        </p:nvPicPr>
        <p:blipFill>
          <a:blip r:embed="rId5" cstate="print">
            <a:lum bright="60000" contrast="-60000"/>
          </a:blip>
          <a:srcRect b="2881"/>
          <a:stretch>
            <a:fillRect/>
          </a:stretch>
        </p:blipFill>
        <p:spPr bwMode="auto">
          <a:xfrm>
            <a:off x="-11113" y="-14288"/>
            <a:ext cx="5807076" cy="337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790" name="Rectangle 6"/>
          <p:cNvSpPr>
            <a:spLocks noChangeArrowheads="1"/>
          </p:cNvSpPr>
          <p:nvPr/>
        </p:nvSpPr>
        <p:spPr bwMode="auto">
          <a:xfrm>
            <a:off x="0" y="381000"/>
            <a:ext cx="9144000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28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ШРЕК ТРЕТИЙ. Суперкомпьютерный…</a:t>
            </a: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395288" y="1484313"/>
            <a:ext cx="7921625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35000"/>
              </a:spcBef>
            </a:pPr>
            <a:endParaRPr lang="en-US" sz="2400" i="1" u="sng">
              <a:solidFill>
                <a:srgbClr val="333300"/>
              </a:solidFill>
            </a:endParaRPr>
          </a:p>
          <a:p>
            <a:pPr marL="342900" indent="-342900">
              <a:spcBef>
                <a:spcPct val="35000"/>
              </a:spcBef>
              <a:buFontTx/>
              <a:buChar char="•"/>
            </a:pPr>
            <a:r>
              <a:rPr lang="ru-RU" sz="2400" i="1">
                <a:solidFill>
                  <a:srgbClr val="333300"/>
                </a:solidFill>
              </a:rPr>
              <a:t>24 кадра в секунду</a:t>
            </a:r>
          </a:p>
          <a:p>
            <a:pPr marL="342900" indent="-342900">
              <a:spcBef>
                <a:spcPct val="35000"/>
              </a:spcBef>
              <a:buFontTx/>
              <a:buChar char="•"/>
            </a:pPr>
            <a:r>
              <a:rPr lang="ru-RU" sz="2400" i="1">
                <a:solidFill>
                  <a:srgbClr val="333300"/>
                </a:solidFill>
              </a:rPr>
              <a:t>более 120 000 кадров в фильме</a:t>
            </a:r>
          </a:p>
          <a:p>
            <a:pPr marL="342900" indent="-342900">
              <a:spcBef>
                <a:spcPct val="35000"/>
              </a:spcBef>
              <a:buFontTx/>
              <a:buChar char="•"/>
            </a:pPr>
            <a:r>
              <a:rPr lang="ru-RU" sz="2400" i="1">
                <a:solidFill>
                  <a:srgbClr val="333300"/>
                </a:solidFill>
              </a:rPr>
              <a:t>обработка кадров независимо друг от друга</a:t>
            </a:r>
          </a:p>
          <a:p>
            <a:pPr marL="342900" indent="-342900">
              <a:spcBef>
                <a:spcPct val="35000"/>
              </a:spcBef>
              <a:buFontTx/>
              <a:buChar char="•"/>
            </a:pPr>
            <a:r>
              <a:rPr lang="ru-RU" sz="2400" i="1">
                <a:solidFill>
                  <a:srgbClr val="333300"/>
                </a:solidFill>
              </a:rPr>
              <a:t>кадр обрабатывается одним процессором</a:t>
            </a:r>
          </a:p>
          <a:p>
            <a:pPr marL="342900" indent="-342900">
              <a:spcBef>
                <a:spcPct val="35000"/>
              </a:spcBef>
              <a:buFontTx/>
              <a:buChar char="•"/>
            </a:pPr>
            <a:r>
              <a:rPr lang="ru-RU" sz="2400" i="1">
                <a:solidFill>
                  <a:srgbClr val="333300"/>
                </a:solidFill>
              </a:rPr>
              <a:t>в среднем 2 часа на один вариант одного кадра</a:t>
            </a:r>
          </a:p>
          <a:p>
            <a:pPr marL="342900" indent="-342900">
              <a:spcBef>
                <a:spcPct val="35000"/>
              </a:spcBef>
              <a:buFontTx/>
              <a:buChar char="•"/>
            </a:pPr>
            <a:r>
              <a:rPr lang="ru-RU" sz="2400" i="1">
                <a:solidFill>
                  <a:srgbClr val="333300"/>
                </a:solidFill>
              </a:rPr>
              <a:t>всего: более </a:t>
            </a:r>
            <a:r>
              <a:rPr lang="ru-RU" sz="2400" i="1">
                <a:solidFill>
                  <a:srgbClr val="FF0000"/>
                </a:solidFill>
              </a:rPr>
              <a:t>20 млн. процессорочасов</a:t>
            </a:r>
          </a:p>
          <a:p>
            <a:pPr marL="342900" indent="-342900">
              <a:spcBef>
                <a:spcPct val="35000"/>
              </a:spcBef>
              <a:buFontTx/>
              <a:buChar char="•"/>
            </a:pPr>
            <a:r>
              <a:rPr lang="ru-RU" sz="2400" i="1">
                <a:solidFill>
                  <a:srgbClr val="333300"/>
                </a:solidFill>
              </a:rPr>
              <a:t>всего: более 30 Тбайт данных</a:t>
            </a:r>
            <a:endParaRPr lang="en-US" sz="2400" i="1">
              <a:solidFill>
                <a:srgbClr val="333300"/>
              </a:solidFill>
            </a:endParaRPr>
          </a:p>
          <a:p>
            <a:pPr marL="342900" indent="-342900">
              <a:spcBef>
                <a:spcPct val="35000"/>
              </a:spcBef>
              <a:buFontTx/>
              <a:buChar char="•"/>
            </a:pPr>
            <a:r>
              <a:rPr lang="ru-RU" sz="2400" i="1">
                <a:solidFill>
                  <a:srgbClr val="333300"/>
                </a:solidFill>
              </a:rPr>
              <a:t>использованный суперкомпьютер: более 8000 процессорных ядер</a:t>
            </a: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7558088" y="6416675"/>
            <a:ext cx="15509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CC3300"/>
                </a:solidFill>
                <a:latin typeface="Times New Roman" pitchFamily="18" charset="0"/>
              </a:rPr>
              <a:t>D</a:t>
            </a:r>
            <a:r>
              <a:rPr lang="en-US" sz="2000">
                <a:solidFill>
                  <a:srgbClr val="0066FF"/>
                </a:solidFill>
                <a:latin typeface="Times New Roman" pitchFamily="18" charset="0"/>
              </a:rPr>
              <a:t>r</a:t>
            </a:r>
            <a:r>
              <a:rPr lang="en-US" sz="2000">
                <a:solidFill>
                  <a:srgbClr val="CC3300"/>
                </a:solidFill>
                <a:latin typeface="Times New Roman" pitchFamily="18" charset="0"/>
              </a:rPr>
              <a:t>e</a:t>
            </a:r>
            <a:r>
              <a:rPr lang="en-US" sz="2000">
                <a:solidFill>
                  <a:srgbClr val="CC0066"/>
                </a:solidFill>
                <a:latin typeface="Times New Roman" pitchFamily="18" charset="0"/>
              </a:rPr>
              <a:t>a</a:t>
            </a:r>
            <a:r>
              <a:rPr lang="en-US" sz="2000">
                <a:solidFill>
                  <a:srgbClr val="009900"/>
                </a:solidFill>
                <a:latin typeface="Times New Roman" pitchFamily="18" charset="0"/>
              </a:rPr>
              <a:t>m</a:t>
            </a:r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W</a:t>
            </a:r>
            <a:r>
              <a:rPr lang="en-US" sz="2000">
                <a:solidFill>
                  <a:srgbClr val="0066FF"/>
                </a:solidFill>
                <a:latin typeface="Times New Roman" pitchFamily="18" charset="0"/>
              </a:rPr>
              <a:t>o</a:t>
            </a:r>
            <a:r>
              <a:rPr lang="en-US" sz="2000">
                <a:solidFill>
                  <a:srgbClr val="CC3300"/>
                </a:solidFill>
                <a:latin typeface="Times New Roman" pitchFamily="18" charset="0"/>
              </a:rPr>
              <a:t>r</a:t>
            </a:r>
            <a:r>
              <a:rPr lang="en-US" sz="2000">
                <a:solidFill>
                  <a:srgbClr val="CC0066"/>
                </a:solidFill>
                <a:latin typeface="Times New Roman" pitchFamily="18" charset="0"/>
              </a:rPr>
              <a:t>k</a:t>
            </a:r>
            <a:r>
              <a:rPr lang="en-US" sz="2000">
                <a:solidFill>
                  <a:srgbClr val="009900"/>
                </a:solidFill>
                <a:latin typeface="Times New Roman" pitchFamily="18" charset="0"/>
              </a:rPr>
              <a:t>s</a:t>
            </a:r>
            <a:endParaRPr lang="ru-RU" sz="2000">
              <a:solidFill>
                <a:srgbClr val="0099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/>
          <p:cNvGrpSpPr>
            <a:grpSpLocks/>
          </p:cNvGrpSpPr>
          <p:nvPr/>
        </p:nvGrpSpPr>
        <p:grpSpPr bwMode="auto">
          <a:xfrm>
            <a:off x="1331913" y="1412875"/>
            <a:ext cx="6913562" cy="5184775"/>
            <a:chOff x="827088" y="476250"/>
            <a:chExt cx="7705725" cy="5905500"/>
          </a:xfrm>
        </p:grpSpPr>
        <p:sp>
          <p:nvSpPr>
            <p:cNvPr id="38916" name="AutoShape 2"/>
            <p:cNvSpPr>
              <a:spLocks noChangeArrowheads="1"/>
            </p:cNvSpPr>
            <p:nvPr/>
          </p:nvSpPr>
          <p:spPr bwMode="auto">
            <a:xfrm>
              <a:off x="827088" y="476250"/>
              <a:ext cx="7705725" cy="5905500"/>
            </a:xfrm>
            <a:prstGeom prst="roundRect">
              <a:avLst>
                <a:gd name="adj" fmla="val 7426"/>
              </a:avLst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38917" name="Picture 3" descr="IMG_2214-444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58888" y="879475"/>
              <a:ext cx="6840537" cy="5129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404813"/>
            <a:ext cx="91440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28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Доклад компании </a:t>
            </a:r>
            <a:r>
              <a:rPr lang="en-US" sz="28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Whirlpool </a:t>
            </a:r>
            <a:r>
              <a:rPr lang="ru-RU" sz="28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на конференции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0"/>
            <a:ext cx="9147175" cy="6859588"/>
            <a:chOff x="0" y="0"/>
            <a:chExt cx="5762" cy="4321"/>
          </a:xfrm>
        </p:grpSpPr>
        <p:pic>
          <p:nvPicPr>
            <p:cNvPr id="32775" name="Picture 2" descr="04_IGP0312-Edit smal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5762" cy="4321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3277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accent1">
                <a:alpha val="7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Arial" charset="0"/>
              </a:endParaRPr>
            </a:p>
          </p:txBody>
        </p:sp>
      </p:grp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0" y="498475"/>
            <a:ext cx="91440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Суперкомпьютерный комплекс МГУ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(пользователи и организации)</a:t>
            </a:r>
            <a:endParaRPr lang="en-US" sz="2000" i="1" dirty="0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468313" y="2122488"/>
            <a:ext cx="6911975" cy="388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i="1" dirty="0">
                <a:cs typeface="Arial" charset="0"/>
              </a:rPr>
              <a:t>				</a:t>
            </a:r>
            <a:r>
              <a:rPr lang="en-US" sz="2800" i="1" dirty="0">
                <a:cs typeface="Arial" charset="0"/>
              </a:rPr>
              <a:t>       </a:t>
            </a:r>
            <a:r>
              <a:rPr lang="ru-RU" sz="2800" i="1" dirty="0">
                <a:cs typeface="Arial" charset="0"/>
              </a:rPr>
              <a:t>2009</a:t>
            </a:r>
          </a:p>
          <a:p>
            <a:pPr>
              <a:lnSpc>
                <a:spcPct val="80000"/>
              </a:lnSpc>
            </a:pPr>
            <a:endParaRPr lang="ru-RU" sz="2800" i="1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ru-RU" sz="2800" i="1" dirty="0">
                <a:cs typeface="Arial" charset="0"/>
              </a:rPr>
              <a:t>Пользователи, всего: 	241</a:t>
            </a:r>
          </a:p>
          <a:p>
            <a:pPr>
              <a:lnSpc>
                <a:spcPct val="80000"/>
              </a:lnSpc>
            </a:pPr>
            <a:r>
              <a:rPr lang="ru-RU" sz="2800" i="1" dirty="0">
                <a:cs typeface="Arial" charset="0"/>
              </a:rPr>
              <a:t>в том числе:</a:t>
            </a:r>
          </a:p>
          <a:p>
            <a:pPr>
              <a:lnSpc>
                <a:spcPct val="80000"/>
              </a:lnSpc>
            </a:pPr>
            <a:r>
              <a:rPr lang="ru-RU" sz="2800" i="1" dirty="0">
                <a:cs typeface="Arial" charset="0"/>
              </a:rPr>
              <a:t>из подразделений МГУ:	155</a:t>
            </a:r>
          </a:p>
          <a:p>
            <a:pPr>
              <a:lnSpc>
                <a:spcPct val="80000"/>
              </a:lnSpc>
            </a:pPr>
            <a:r>
              <a:rPr lang="ru-RU" sz="2800" i="1" dirty="0">
                <a:cs typeface="Arial" charset="0"/>
              </a:rPr>
              <a:t>из институтов РАН:</a:t>
            </a:r>
            <a:r>
              <a:rPr lang="en-US" sz="2800" i="1" dirty="0">
                <a:cs typeface="Arial" charset="0"/>
              </a:rPr>
              <a:t>	</a:t>
            </a:r>
            <a:r>
              <a:rPr lang="ru-RU" sz="2800" i="1" dirty="0">
                <a:cs typeface="Arial" charset="0"/>
              </a:rPr>
              <a:t>	  53</a:t>
            </a:r>
          </a:p>
          <a:p>
            <a:pPr>
              <a:lnSpc>
                <a:spcPct val="80000"/>
              </a:lnSpc>
            </a:pPr>
            <a:r>
              <a:rPr lang="ru-RU" sz="2800" i="1" dirty="0">
                <a:cs typeface="Arial" charset="0"/>
              </a:rPr>
              <a:t>из других организаций:  	  33</a:t>
            </a:r>
          </a:p>
          <a:p>
            <a:pPr>
              <a:lnSpc>
                <a:spcPct val="80000"/>
              </a:lnSpc>
            </a:pPr>
            <a:endParaRPr lang="ru-RU" sz="2800" i="1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ru-RU" sz="2800" i="1" dirty="0">
                <a:cs typeface="Arial" charset="0"/>
              </a:rPr>
              <a:t>Подразделения МГУ:		  15</a:t>
            </a:r>
          </a:p>
          <a:p>
            <a:pPr>
              <a:lnSpc>
                <a:spcPct val="80000"/>
              </a:lnSpc>
            </a:pPr>
            <a:r>
              <a:rPr lang="ru-RU" sz="2800" i="1" dirty="0">
                <a:cs typeface="Arial" charset="0"/>
              </a:rPr>
              <a:t>Институты РАН:		  20</a:t>
            </a:r>
          </a:p>
          <a:p>
            <a:pPr>
              <a:lnSpc>
                <a:spcPct val="80000"/>
              </a:lnSpc>
            </a:pPr>
            <a:r>
              <a:rPr lang="ru-RU" sz="2800" i="1" dirty="0">
                <a:cs typeface="Arial" charset="0"/>
              </a:rPr>
              <a:t>Другие:				  19</a:t>
            </a:r>
          </a:p>
        </p:txBody>
      </p:sp>
      <p:sp>
        <p:nvSpPr>
          <p:cNvPr id="32773" name="Text Box 4"/>
          <p:cNvSpPr txBox="1">
            <a:spLocks noChangeArrowheads="1"/>
          </p:cNvSpPr>
          <p:nvPr/>
        </p:nvSpPr>
        <p:spPr bwMode="auto">
          <a:xfrm>
            <a:off x="5076056" y="2120900"/>
            <a:ext cx="1871662" cy="384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i="1" dirty="0">
                <a:cs typeface="Arial" charset="0"/>
              </a:rPr>
              <a:t>        2010 </a:t>
            </a:r>
          </a:p>
          <a:p>
            <a:pPr>
              <a:lnSpc>
                <a:spcPct val="80000"/>
              </a:lnSpc>
            </a:pPr>
            <a:endParaRPr lang="ru-RU" sz="2800" i="1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ru-RU" sz="2800" i="1" dirty="0">
                <a:cs typeface="Arial" charset="0"/>
              </a:rPr>
              <a:t>	369</a:t>
            </a:r>
          </a:p>
          <a:p>
            <a:pPr>
              <a:lnSpc>
                <a:spcPct val="80000"/>
              </a:lnSpc>
            </a:pPr>
            <a:endParaRPr lang="ru-RU" sz="2800" i="1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ru-RU" sz="2800" i="1" dirty="0">
                <a:cs typeface="Arial" charset="0"/>
              </a:rPr>
              <a:t>	241</a:t>
            </a:r>
          </a:p>
          <a:p>
            <a:pPr>
              <a:lnSpc>
                <a:spcPct val="80000"/>
              </a:lnSpc>
            </a:pPr>
            <a:r>
              <a:rPr lang="ru-RU" sz="2800" i="1" dirty="0">
                <a:cs typeface="Arial" charset="0"/>
              </a:rPr>
              <a:t>	  77</a:t>
            </a:r>
          </a:p>
          <a:p>
            <a:pPr>
              <a:lnSpc>
                <a:spcPct val="80000"/>
              </a:lnSpc>
            </a:pPr>
            <a:r>
              <a:rPr lang="ru-RU" sz="2800" i="1" dirty="0">
                <a:cs typeface="Arial" charset="0"/>
              </a:rPr>
              <a:t>	  51</a:t>
            </a:r>
          </a:p>
          <a:p>
            <a:pPr>
              <a:lnSpc>
                <a:spcPct val="80000"/>
              </a:lnSpc>
            </a:pPr>
            <a:endParaRPr lang="ru-RU" sz="2800" i="1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ru-RU" sz="2800" i="1" dirty="0">
                <a:cs typeface="Arial" charset="0"/>
              </a:rPr>
              <a:t>	  21</a:t>
            </a:r>
          </a:p>
          <a:p>
            <a:pPr>
              <a:lnSpc>
                <a:spcPct val="80000"/>
              </a:lnSpc>
            </a:pPr>
            <a:r>
              <a:rPr lang="ru-RU" sz="2800" i="1" dirty="0">
                <a:cs typeface="Arial" charset="0"/>
              </a:rPr>
              <a:t>	  28</a:t>
            </a:r>
          </a:p>
          <a:p>
            <a:pPr>
              <a:lnSpc>
                <a:spcPct val="80000"/>
              </a:lnSpc>
            </a:pPr>
            <a:r>
              <a:rPr lang="ru-RU" sz="2800" i="1" dirty="0">
                <a:cs typeface="Arial" charset="0"/>
              </a:rPr>
              <a:t>	  24</a:t>
            </a:r>
          </a:p>
        </p:txBody>
      </p:sp>
      <p:sp>
        <p:nvSpPr>
          <p:cNvPr id="32774" name="Text Box 4"/>
          <p:cNvSpPr txBox="1">
            <a:spLocks noChangeArrowheads="1"/>
          </p:cNvSpPr>
          <p:nvPr/>
        </p:nvSpPr>
        <p:spPr bwMode="auto">
          <a:xfrm>
            <a:off x="6876256" y="2114550"/>
            <a:ext cx="1511300" cy="388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i="1" dirty="0">
                <a:cs typeface="Arial" charset="0"/>
              </a:rPr>
              <a:t>201</a:t>
            </a:r>
            <a:r>
              <a:rPr lang="en-US" sz="2800" i="1" dirty="0">
                <a:cs typeface="Arial" charset="0"/>
              </a:rPr>
              <a:t>1</a:t>
            </a:r>
            <a:endParaRPr lang="ru-RU" sz="2800" i="1" dirty="0">
              <a:cs typeface="Arial" charset="0"/>
            </a:endParaRPr>
          </a:p>
          <a:p>
            <a:pPr>
              <a:lnSpc>
                <a:spcPct val="80000"/>
              </a:lnSpc>
            </a:pPr>
            <a:endParaRPr lang="ru-RU" sz="2800" i="1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800" i="1" dirty="0">
                <a:cs typeface="Arial" charset="0"/>
              </a:rPr>
              <a:t>  545</a:t>
            </a:r>
            <a:endParaRPr lang="ru-RU" sz="2800" i="1" dirty="0">
              <a:cs typeface="Arial" charset="0"/>
            </a:endParaRPr>
          </a:p>
          <a:p>
            <a:pPr>
              <a:lnSpc>
                <a:spcPct val="80000"/>
              </a:lnSpc>
            </a:pPr>
            <a:endParaRPr lang="ru-RU" sz="2800" i="1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800" i="1" dirty="0">
                <a:cs typeface="Arial" charset="0"/>
              </a:rPr>
              <a:t>  359</a:t>
            </a:r>
            <a:endParaRPr lang="ru-RU" sz="2800" i="1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ru-RU" sz="2800" i="1" dirty="0">
                <a:cs typeface="Arial" charset="0"/>
              </a:rPr>
              <a:t>  </a:t>
            </a:r>
            <a:r>
              <a:rPr lang="en-US" sz="2800" i="1" dirty="0">
                <a:cs typeface="Arial" charset="0"/>
              </a:rPr>
              <a:t>110</a:t>
            </a:r>
            <a:endParaRPr lang="ru-RU" sz="2800" i="1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ru-RU" sz="2800" i="1" dirty="0">
                <a:cs typeface="Arial" charset="0"/>
              </a:rPr>
              <a:t>  </a:t>
            </a:r>
            <a:r>
              <a:rPr lang="en-US" sz="2800" i="1" dirty="0">
                <a:cs typeface="Arial" charset="0"/>
              </a:rPr>
              <a:t>  76</a:t>
            </a:r>
            <a:endParaRPr lang="ru-RU" sz="2800" i="1" dirty="0">
              <a:cs typeface="Arial" charset="0"/>
            </a:endParaRPr>
          </a:p>
          <a:p>
            <a:pPr>
              <a:lnSpc>
                <a:spcPct val="80000"/>
              </a:lnSpc>
            </a:pPr>
            <a:endParaRPr lang="ru-RU" sz="2800" i="1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800" i="1" dirty="0">
                <a:cs typeface="Arial" charset="0"/>
              </a:rPr>
              <a:t>  </a:t>
            </a:r>
            <a:r>
              <a:rPr lang="ru-RU" sz="2800" i="1" dirty="0">
                <a:cs typeface="Arial" charset="0"/>
              </a:rPr>
              <a:t>  2</a:t>
            </a:r>
            <a:r>
              <a:rPr lang="en-US" sz="2800" i="1" dirty="0">
                <a:cs typeface="Arial" charset="0"/>
              </a:rPr>
              <a:t>4</a:t>
            </a:r>
            <a:endParaRPr lang="ru-RU" sz="2800" i="1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ru-RU" sz="2800" i="1" dirty="0">
                <a:cs typeface="Arial" charset="0"/>
              </a:rPr>
              <a:t>  </a:t>
            </a:r>
            <a:r>
              <a:rPr lang="en-US" sz="2800" i="1" dirty="0">
                <a:cs typeface="Arial" charset="0"/>
              </a:rPr>
              <a:t>  35</a:t>
            </a:r>
            <a:endParaRPr lang="ru-RU" sz="2800" i="1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800" i="1" dirty="0">
                <a:cs typeface="Arial" charset="0"/>
              </a:rPr>
              <a:t>  </a:t>
            </a:r>
            <a:r>
              <a:rPr lang="ru-RU" sz="2800" i="1" dirty="0">
                <a:cs typeface="Arial" charset="0"/>
              </a:rPr>
              <a:t>  </a:t>
            </a:r>
            <a:r>
              <a:rPr lang="en-US" sz="2800" i="1" dirty="0">
                <a:cs typeface="Arial" charset="0"/>
              </a:rPr>
              <a:t>34</a:t>
            </a:r>
            <a:endParaRPr lang="ru-RU" sz="2800" i="1" dirty="0">
              <a:cs typeface="Arial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885236" y="2132856"/>
            <a:ext cx="1258764" cy="388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i="1" dirty="0">
                <a:cs typeface="Arial" charset="0"/>
              </a:rPr>
              <a:t>201</a:t>
            </a:r>
            <a:r>
              <a:rPr lang="en-US" sz="2800" i="1" dirty="0">
                <a:cs typeface="Arial" charset="0"/>
              </a:rPr>
              <a:t>2</a:t>
            </a:r>
            <a:endParaRPr lang="ru-RU" sz="2800" i="1" dirty="0">
              <a:cs typeface="Arial" charset="0"/>
            </a:endParaRPr>
          </a:p>
          <a:p>
            <a:pPr>
              <a:lnSpc>
                <a:spcPct val="80000"/>
              </a:lnSpc>
            </a:pPr>
            <a:endParaRPr lang="ru-RU" sz="2800" i="1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800" i="1" dirty="0">
                <a:cs typeface="Arial" charset="0"/>
              </a:rPr>
              <a:t>  610</a:t>
            </a:r>
            <a:endParaRPr lang="ru-RU" sz="2800" i="1" dirty="0">
              <a:cs typeface="Arial" charset="0"/>
            </a:endParaRPr>
          </a:p>
          <a:p>
            <a:pPr>
              <a:lnSpc>
                <a:spcPct val="80000"/>
              </a:lnSpc>
            </a:pPr>
            <a:endParaRPr lang="ru-RU" sz="2800" i="1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800" i="1" dirty="0">
                <a:cs typeface="Arial" charset="0"/>
              </a:rPr>
              <a:t>  406</a:t>
            </a:r>
            <a:endParaRPr lang="ru-RU" sz="2800" i="1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ru-RU" sz="2800" i="1" dirty="0">
                <a:cs typeface="Arial" charset="0"/>
              </a:rPr>
              <a:t>  </a:t>
            </a:r>
            <a:r>
              <a:rPr lang="en-US" sz="2800" i="1" dirty="0">
                <a:cs typeface="Arial" charset="0"/>
              </a:rPr>
              <a:t>121</a:t>
            </a:r>
            <a:endParaRPr lang="ru-RU" sz="2800" i="1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ru-RU" sz="2800" i="1" dirty="0">
                <a:cs typeface="Arial" charset="0"/>
              </a:rPr>
              <a:t>  </a:t>
            </a:r>
            <a:r>
              <a:rPr lang="en-US" sz="2800" i="1" dirty="0">
                <a:cs typeface="Arial" charset="0"/>
              </a:rPr>
              <a:t>  83</a:t>
            </a:r>
            <a:endParaRPr lang="ru-RU" sz="2800" i="1" dirty="0">
              <a:cs typeface="Arial" charset="0"/>
            </a:endParaRPr>
          </a:p>
          <a:p>
            <a:pPr>
              <a:lnSpc>
                <a:spcPct val="80000"/>
              </a:lnSpc>
            </a:pPr>
            <a:endParaRPr lang="ru-RU" sz="2800" i="1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800" i="1" dirty="0">
                <a:cs typeface="Arial" charset="0"/>
              </a:rPr>
              <a:t>  </a:t>
            </a:r>
            <a:r>
              <a:rPr lang="ru-RU" sz="2800" i="1" dirty="0">
                <a:cs typeface="Arial" charset="0"/>
              </a:rPr>
              <a:t>  2</a:t>
            </a:r>
            <a:r>
              <a:rPr lang="en-US" sz="2800" i="1" dirty="0">
                <a:cs typeface="Arial" charset="0"/>
              </a:rPr>
              <a:t>4</a:t>
            </a:r>
            <a:endParaRPr lang="ru-RU" sz="2800" i="1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ru-RU" sz="2800" i="1" dirty="0">
                <a:cs typeface="Arial" charset="0"/>
              </a:rPr>
              <a:t>  </a:t>
            </a:r>
            <a:r>
              <a:rPr lang="en-US" sz="2800" i="1" dirty="0">
                <a:cs typeface="Arial" charset="0"/>
              </a:rPr>
              <a:t>  39</a:t>
            </a:r>
            <a:endParaRPr lang="ru-RU" sz="2800" i="1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800" i="1" dirty="0">
                <a:cs typeface="Arial" charset="0"/>
              </a:rPr>
              <a:t>  </a:t>
            </a:r>
            <a:r>
              <a:rPr lang="ru-RU" sz="2800" i="1" dirty="0">
                <a:cs typeface="Arial" charset="0"/>
              </a:rPr>
              <a:t>  </a:t>
            </a:r>
            <a:r>
              <a:rPr lang="en-US" sz="2800" i="1" dirty="0">
                <a:cs typeface="Arial" charset="0"/>
              </a:rPr>
              <a:t>39</a:t>
            </a:r>
            <a:endParaRPr lang="ru-RU" sz="2800" i="1" dirty="0"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5" descr="lomonosov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27652" name="TextBox 8"/>
          <p:cNvSpPr txBox="1">
            <a:spLocks noChangeArrowheads="1"/>
          </p:cNvSpPr>
          <p:nvPr/>
        </p:nvSpPr>
        <p:spPr bwMode="auto">
          <a:xfrm>
            <a:off x="250825" y="1340768"/>
            <a:ext cx="8353425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 dirty="0" err="1">
                <a:cs typeface="Arial" charset="0"/>
              </a:rPr>
              <a:t>Моссаковский</a:t>
            </a:r>
            <a:r>
              <a:rPr lang="ru-RU" sz="1600" i="1" dirty="0">
                <a:cs typeface="Arial" charset="0"/>
              </a:rPr>
              <a:t> П.А., Антонов Ф.К, </a:t>
            </a:r>
            <a:r>
              <a:rPr lang="ru-RU" sz="1600" i="1" dirty="0" err="1">
                <a:cs typeface="Arial" charset="0"/>
              </a:rPr>
              <a:t>Костырева</a:t>
            </a:r>
            <a:r>
              <a:rPr lang="ru-RU" sz="1600" i="1" dirty="0">
                <a:cs typeface="Arial" charset="0"/>
              </a:rPr>
              <a:t> Л.А., </a:t>
            </a:r>
            <a:r>
              <a:rPr lang="ru-RU" sz="1600" i="1" dirty="0" err="1">
                <a:cs typeface="Arial" charset="0"/>
              </a:rPr>
              <a:t>Инюхин</a:t>
            </a:r>
            <a:r>
              <a:rPr lang="ru-RU" sz="1600" i="1" dirty="0">
                <a:cs typeface="Arial" charset="0"/>
              </a:rPr>
              <a:t> А.В.: НИИ Механики </a:t>
            </a:r>
          </a:p>
          <a:p>
            <a:r>
              <a:rPr lang="ru-RU" sz="1600" i="1" dirty="0">
                <a:cs typeface="Arial" charset="0"/>
              </a:rPr>
              <a:t>МГУ имени М.В.Ломоносова</a:t>
            </a:r>
          </a:p>
          <a:p>
            <a:endParaRPr lang="ru-RU" sz="1600" i="1" dirty="0">
              <a:cs typeface="Arial" charset="0"/>
            </a:endParaRPr>
          </a:p>
          <a:p>
            <a:r>
              <a:rPr lang="ru-RU" sz="1600" i="1" dirty="0">
                <a:cs typeface="Arial" charset="0"/>
              </a:rPr>
              <a:t>AREA Моделирование существенно нелинейных динамических процессов</a:t>
            </a:r>
          </a:p>
          <a:p>
            <a:r>
              <a:rPr lang="ru-RU" sz="1600" i="1" dirty="0">
                <a:cs typeface="Arial" charset="0"/>
              </a:rPr>
              <a:t>DRIVER . Задачи, связанные с быстропротекающими динамическими процессами (удар, пробивание, взрыв)</a:t>
            </a:r>
          </a:p>
          <a:p>
            <a:r>
              <a:rPr lang="ru-RU" sz="1600" i="1" dirty="0">
                <a:cs typeface="Arial" charset="0"/>
              </a:rPr>
              <a:t>STRATEGY .Для решения существенно нелинейных динамических задач применяется экспериментально-вычислительный подход, основанный на итерационной процедуре верификационного моделирования.</a:t>
            </a:r>
          </a:p>
          <a:p>
            <a:r>
              <a:rPr lang="ru-RU" sz="1600" i="1" dirty="0">
                <a:cs typeface="Arial" charset="0"/>
              </a:rPr>
              <a:t>OBJECTIVE  Разработка экспериментально-вычислительной методики моделирования существенно нелинейных динамических процессов, позволяющих получать решение с контролируемой точностью.</a:t>
            </a:r>
          </a:p>
          <a:p>
            <a:r>
              <a:rPr lang="ru-RU" sz="1600" i="1" dirty="0">
                <a:cs typeface="Arial" charset="0"/>
              </a:rPr>
              <a:t>IMPACT . Возможность точного решения сложных задач, связанных с существенно нелинейными динамическим процессами.</a:t>
            </a:r>
          </a:p>
          <a:p>
            <a:r>
              <a:rPr lang="ru-RU" sz="1600" i="1" dirty="0">
                <a:cs typeface="Arial" charset="0"/>
              </a:rPr>
              <a:t>USAGE  Решение конкретных задач, связанных с моделированием различных аварийных ситуаций, которые могут приводить к катастрофическим последствиям.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33375"/>
            <a:ext cx="9144000" cy="7817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Моделирование быстропротекающих процессов в механике деформируемого твердого тела</a:t>
            </a:r>
          </a:p>
        </p:txBody>
      </p:sp>
      <p:pic>
        <p:nvPicPr>
          <p:cNvPr id="9" name="Рисунок 8" descr="d3plot_002.png"/>
          <p:cNvPicPr/>
          <p:nvPr/>
        </p:nvPicPr>
        <p:blipFill>
          <a:blip r:embed="rId3" cstate="print"/>
          <a:srcRect l="21962" r="11587"/>
          <a:stretch>
            <a:fillRect/>
          </a:stretch>
        </p:blipFill>
        <p:spPr>
          <a:xfrm>
            <a:off x="6623179" y="5508598"/>
            <a:ext cx="1908032" cy="1238793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1" name="Рисунок 10" descr="d3plot_001.png"/>
          <p:cNvPicPr/>
          <p:nvPr/>
        </p:nvPicPr>
        <p:blipFill>
          <a:blip r:embed="rId4" cstate="print"/>
          <a:srcRect l="14069" r="19897"/>
          <a:stretch>
            <a:fillRect/>
          </a:stretch>
        </p:blipFill>
        <p:spPr>
          <a:xfrm>
            <a:off x="4968224" y="5501198"/>
            <a:ext cx="1547992" cy="1238793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2" name="Рисунок 11" descr="faffas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5517232"/>
            <a:ext cx="1276564" cy="122413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6" cstate="print"/>
          <a:srcRect l="15422" t="23622" b="13779"/>
          <a:stretch>
            <a:fillRect/>
          </a:stretch>
        </p:blipFill>
        <p:spPr bwMode="auto">
          <a:xfrm>
            <a:off x="539552" y="5589240"/>
            <a:ext cx="2845515" cy="111238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5" descr="lomonosov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27652" name="TextBox 8"/>
          <p:cNvSpPr txBox="1">
            <a:spLocks noChangeArrowheads="1"/>
          </p:cNvSpPr>
          <p:nvPr/>
        </p:nvSpPr>
        <p:spPr bwMode="auto">
          <a:xfrm>
            <a:off x="250825" y="1484784"/>
            <a:ext cx="8353425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 dirty="0" err="1">
                <a:cs typeface="Arial" charset="0"/>
              </a:rPr>
              <a:t>Музыченко</a:t>
            </a:r>
            <a:r>
              <a:rPr lang="ru-RU" sz="1600" i="1" dirty="0">
                <a:cs typeface="Arial" charset="0"/>
              </a:rPr>
              <a:t> Д.А.: физический факультет МГУ имени М.В. Ломоносова</a:t>
            </a:r>
          </a:p>
          <a:p>
            <a:endParaRPr lang="ru-RU" sz="1600" i="1" dirty="0">
              <a:cs typeface="Arial" charset="0"/>
            </a:endParaRPr>
          </a:p>
          <a:p>
            <a:r>
              <a:rPr lang="ru-RU" sz="1600" i="1" dirty="0">
                <a:cs typeface="Arial" charset="0"/>
              </a:rPr>
              <a:t>AREA - поверхность твердого тела и физика </a:t>
            </a:r>
            <a:r>
              <a:rPr lang="ru-RU" sz="1600" i="1" dirty="0" err="1">
                <a:cs typeface="Arial" charset="0"/>
              </a:rPr>
              <a:t>наносистем</a:t>
            </a:r>
            <a:endParaRPr lang="ru-RU" sz="1600" i="1" dirty="0">
              <a:cs typeface="Arial" charset="0"/>
            </a:endParaRPr>
          </a:p>
          <a:p>
            <a:r>
              <a:rPr lang="ru-RU" sz="1600" i="1" dirty="0">
                <a:cs typeface="Arial" charset="0"/>
              </a:rPr>
              <a:t>DRIVER - разработка перспективных устройств </a:t>
            </a:r>
            <a:r>
              <a:rPr lang="ru-RU" sz="1600" i="1" dirty="0" err="1">
                <a:cs typeface="Arial" charset="0"/>
              </a:rPr>
              <a:t>спинтроники</a:t>
            </a:r>
            <a:r>
              <a:rPr lang="ru-RU" sz="1600" i="1" dirty="0">
                <a:cs typeface="Arial" charset="0"/>
              </a:rPr>
              <a:t> и </a:t>
            </a:r>
            <a:r>
              <a:rPr lang="ru-RU" sz="1600" i="1" dirty="0" err="1">
                <a:cs typeface="Arial" charset="0"/>
              </a:rPr>
              <a:t>наноэлектроники</a:t>
            </a:r>
            <a:endParaRPr lang="ru-RU" sz="1600" i="1" dirty="0">
              <a:cs typeface="Arial" charset="0"/>
            </a:endParaRPr>
          </a:p>
          <a:p>
            <a:r>
              <a:rPr lang="ru-RU" sz="1600" i="1" dirty="0">
                <a:cs typeface="Arial" charset="0"/>
              </a:rPr>
              <a:t>STRATEGY - проект основан на уникальном сочетании взаимодополняющих экспериментальных и теоретических методах: низкотемпературной сканирующей туннельной микроскопии/спектроскопии и расчетах "из первых принципов" на основе теории функционала плотности</a:t>
            </a:r>
          </a:p>
          <a:p>
            <a:r>
              <a:rPr lang="ru-RU" sz="1600" i="1" dirty="0">
                <a:cs typeface="Arial" charset="0"/>
              </a:rPr>
              <a:t>OBJECTIVE - создание на поверхности твердого тела новых квантовых </a:t>
            </a:r>
            <a:r>
              <a:rPr lang="ru-RU" sz="1600" i="1" dirty="0" err="1">
                <a:cs typeface="Arial" charset="0"/>
              </a:rPr>
              <a:t>спин-детерменированных</a:t>
            </a:r>
            <a:r>
              <a:rPr lang="ru-RU" sz="1600" i="1" dirty="0">
                <a:cs typeface="Arial" charset="0"/>
              </a:rPr>
              <a:t> систем атомных масштабов, детальное экспериментальное и теоретическое исследование их электронных и спиновых свойств</a:t>
            </a:r>
          </a:p>
          <a:p>
            <a:r>
              <a:rPr lang="ru-RU" sz="1600" i="1" dirty="0">
                <a:cs typeface="Arial" charset="0"/>
              </a:rPr>
              <a:t>IMPACT - накопление фундаментальных знаний о формировании и свойствах квантовых </a:t>
            </a:r>
            <a:r>
              <a:rPr lang="ru-RU" sz="1600" i="1" dirty="0" err="1">
                <a:cs typeface="Arial" charset="0"/>
              </a:rPr>
              <a:t>низкоразмерных</a:t>
            </a:r>
            <a:r>
              <a:rPr lang="ru-RU" sz="1600" i="1" dirty="0">
                <a:cs typeface="Arial" charset="0"/>
              </a:rPr>
              <a:t> </a:t>
            </a:r>
            <a:r>
              <a:rPr lang="ru-RU" sz="1600" i="1" dirty="0" err="1">
                <a:cs typeface="Arial" charset="0"/>
              </a:rPr>
              <a:t>наносистемах</a:t>
            </a:r>
            <a:r>
              <a:rPr lang="ru-RU" sz="1600" i="1" dirty="0">
                <a:cs typeface="Arial" charset="0"/>
              </a:rPr>
              <a:t>, которые в перспективе могут использоваться в качестве логических элементов устройствах </a:t>
            </a:r>
            <a:r>
              <a:rPr lang="ru-RU" sz="1600" i="1" dirty="0" err="1">
                <a:cs typeface="Arial" charset="0"/>
              </a:rPr>
              <a:t>наноэлектроники</a:t>
            </a:r>
            <a:endParaRPr lang="ru-RU" sz="1600" i="1" dirty="0">
              <a:cs typeface="Arial" charset="0"/>
            </a:endParaRPr>
          </a:p>
          <a:p>
            <a:r>
              <a:rPr lang="ru-RU" sz="1600" i="1" dirty="0">
                <a:cs typeface="Arial" charset="0"/>
              </a:rPr>
              <a:t>USAGE - перспективно использование результатов проекта в устройствах </a:t>
            </a:r>
            <a:r>
              <a:rPr lang="ru-RU" sz="1600" i="1" dirty="0" err="1">
                <a:cs typeface="Arial" charset="0"/>
              </a:rPr>
              <a:t>спинтроники</a:t>
            </a:r>
            <a:r>
              <a:rPr lang="ru-RU" sz="1600" i="1" dirty="0">
                <a:cs typeface="Arial" charset="0"/>
              </a:rPr>
              <a:t> и в реализации квантовых вычислительных алгоритмов.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33375"/>
            <a:ext cx="9144000" cy="1126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Формирование квантовых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наноструктур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пониженной размерности на поверхности полупроводников</a:t>
            </a:r>
          </a:p>
        </p:txBody>
      </p:sp>
      <p:pic>
        <p:nvPicPr>
          <p:cNvPr id="9" name="Рисунок 8" descr="Fig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724128" y="5629215"/>
            <a:ext cx="2232248" cy="1192573"/>
          </a:xfrm>
          <a:prstGeom prst="rect">
            <a:avLst/>
          </a:prstGeom>
        </p:spPr>
      </p:pic>
      <p:pic>
        <p:nvPicPr>
          <p:cNvPr id="14" name="Рисунок 13" descr="Fig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059832" y="5624890"/>
            <a:ext cx="2433067" cy="1142580"/>
          </a:xfrm>
          <a:prstGeom prst="rect">
            <a:avLst/>
          </a:prstGeom>
        </p:spPr>
      </p:pic>
      <p:pic>
        <p:nvPicPr>
          <p:cNvPr id="15" name="Рисунок 14" descr="Fig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475656" y="5615156"/>
            <a:ext cx="1379065" cy="1130896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5" descr="lomonosov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27652" name="TextBox 8"/>
          <p:cNvSpPr txBox="1">
            <a:spLocks noChangeArrowheads="1"/>
          </p:cNvSpPr>
          <p:nvPr/>
        </p:nvSpPr>
        <p:spPr bwMode="auto">
          <a:xfrm>
            <a:off x="250825" y="1196752"/>
            <a:ext cx="8353425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 dirty="0" err="1">
                <a:cs typeface="Arial" charset="0"/>
              </a:rPr>
              <a:t>Измоденов</a:t>
            </a:r>
            <a:r>
              <a:rPr lang="ru-RU" sz="1600" i="1" dirty="0">
                <a:cs typeface="Arial" charset="0"/>
              </a:rPr>
              <a:t> В.В., </a:t>
            </a:r>
            <a:r>
              <a:rPr lang="ru-RU" sz="1600" i="1" dirty="0" err="1">
                <a:cs typeface="Arial" charset="0"/>
              </a:rPr>
              <a:t>Проворникова</a:t>
            </a:r>
            <a:r>
              <a:rPr lang="ru-RU" sz="1600" i="1" dirty="0">
                <a:cs typeface="Arial" charset="0"/>
              </a:rPr>
              <a:t> Е.А., </a:t>
            </a:r>
            <a:r>
              <a:rPr lang="ru-RU" sz="1600" i="1" dirty="0" err="1">
                <a:cs typeface="Arial" charset="0"/>
              </a:rPr>
              <a:t>Д.В.Алексашов</a:t>
            </a:r>
            <a:r>
              <a:rPr lang="ru-RU" sz="1600" i="1" dirty="0">
                <a:cs typeface="Arial" charset="0"/>
              </a:rPr>
              <a:t>, </a:t>
            </a:r>
            <a:r>
              <a:rPr lang="ru-RU" sz="1600" i="1" dirty="0" err="1">
                <a:cs typeface="Arial" charset="0"/>
              </a:rPr>
              <a:t>Ю.Г.Малама</a:t>
            </a:r>
            <a:r>
              <a:rPr lang="ru-RU" sz="1600" i="1" dirty="0">
                <a:cs typeface="Arial" charset="0"/>
              </a:rPr>
              <a:t>: механико-математический факультет МГУ имени М.В.Ломоносова, Институт космических исследований РАН, Институт проблем механики им. </a:t>
            </a:r>
            <a:r>
              <a:rPr lang="ru-RU" sz="1600" i="1" dirty="0" err="1">
                <a:cs typeface="Arial" charset="0"/>
              </a:rPr>
              <a:t>А.Ю.Ишлинского</a:t>
            </a:r>
            <a:r>
              <a:rPr lang="ru-RU" sz="1600" i="1" dirty="0">
                <a:cs typeface="Arial" charset="0"/>
              </a:rPr>
              <a:t> РАН. </a:t>
            </a:r>
          </a:p>
          <a:p>
            <a:endParaRPr lang="ru-RU" sz="1600" i="1" dirty="0">
              <a:cs typeface="Arial" charset="0"/>
            </a:endParaRPr>
          </a:p>
          <a:p>
            <a:r>
              <a:rPr lang="ru-RU" sz="1600" i="1" dirty="0">
                <a:cs typeface="Arial" charset="0"/>
              </a:rPr>
              <a:t>AREA  численные методы в космической газовой динамике.</a:t>
            </a:r>
          </a:p>
          <a:p>
            <a:r>
              <a:rPr lang="ru-RU" sz="1600" i="1" dirty="0">
                <a:cs typeface="Arial" charset="0"/>
              </a:rPr>
              <a:t>DRIVER Численное моделирование физических процессов на границе </a:t>
            </a:r>
            <a:r>
              <a:rPr lang="ru-RU" sz="1600" i="1" dirty="0" err="1">
                <a:cs typeface="Arial" charset="0"/>
              </a:rPr>
              <a:t>гелиосферы</a:t>
            </a:r>
            <a:r>
              <a:rPr lang="ru-RU" sz="1600" i="1" dirty="0">
                <a:cs typeface="Arial" charset="0"/>
              </a:rPr>
              <a:t>.</a:t>
            </a:r>
          </a:p>
          <a:p>
            <a:r>
              <a:rPr lang="ru-RU" sz="1600" i="1" dirty="0">
                <a:cs typeface="Arial" charset="0"/>
              </a:rPr>
              <a:t>STRATEGY Разработка трехмерной самосогласованной </a:t>
            </a:r>
            <a:r>
              <a:rPr lang="ru-RU" sz="1600" i="1" dirty="0" err="1">
                <a:cs typeface="Arial" charset="0"/>
              </a:rPr>
              <a:t>кинетико-МГД</a:t>
            </a:r>
            <a:r>
              <a:rPr lang="ru-RU" sz="1600" i="1" dirty="0">
                <a:cs typeface="Arial" charset="0"/>
              </a:rPr>
              <a:t> модели </a:t>
            </a:r>
            <a:r>
              <a:rPr lang="ru-RU" sz="1600" i="1" dirty="0" err="1">
                <a:cs typeface="Arial" charset="0"/>
              </a:rPr>
              <a:t>гелиосферного</a:t>
            </a:r>
            <a:r>
              <a:rPr lang="ru-RU" sz="1600" i="1" dirty="0">
                <a:cs typeface="Arial" charset="0"/>
              </a:rPr>
              <a:t> ударного слоя.  </a:t>
            </a:r>
          </a:p>
          <a:p>
            <a:r>
              <a:rPr lang="ru-RU" sz="1600" i="1" dirty="0">
                <a:cs typeface="Arial" charset="0"/>
              </a:rPr>
              <a:t>OBJECTIVE Проект направлен на изучение фундаментальных свойств областей взаимодействия звездных ветров с межзвездной средой на примере взаимодействия солнечного ветра с локальной межзвездной средой.</a:t>
            </a:r>
          </a:p>
          <a:p>
            <a:r>
              <a:rPr lang="ru-RU" sz="1600" i="1" dirty="0">
                <a:cs typeface="Arial" charset="0"/>
              </a:rPr>
              <a:t>IMPACT Эффективная модель, позволяющая подробно анализировать экспериментальные данные. Продвижение в области </a:t>
            </a:r>
            <a:r>
              <a:rPr lang="ru-RU" sz="1600" i="1" dirty="0" err="1">
                <a:cs typeface="Arial" charset="0"/>
              </a:rPr>
              <a:t>гелиосферных</a:t>
            </a:r>
            <a:r>
              <a:rPr lang="ru-RU" sz="1600" i="1" dirty="0">
                <a:cs typeface="Arial" charset="0"/>
              </a:rPr>
              <a:t> исследований. </a:t>
            </a:r>
          </a:p>
          <a:p>
            <a:r>
              <a:rPr lang="ru-RU" sz="1600" i="1" dirty="0">
                <a:cs typeface="Arial" charset="0"/>
              </a:rPr>
              <a:t>USAGE  интерпретация и предсказание новых экспериментальных данных.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33375"/>
            <a:ext cx="9144000" cy="4370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Исследование границы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гелиосферы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11" name="Рисунок 10" descr="picture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5085184"/>
            <a:ext cx="2497978" cy="1480944"/>
          </a:xfrm>
          <a:prstGeom prst="rect">
            <a:avLst/>
          </a:prstGeom>
        </p:spPr>
      </p:pic>
      <p:pic>
        <p:nvPicPr>
          <p:cNvPr id="12" name="Рисунок 11" descr="picture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5085184"/>
            <a:ext cx="2133600" cy="1530096"/>
          </a:xfrm>
          <a:prstGeom prst="rect">
            <a:avLst/>
          </a:prstGeom>
        </p:spPr>
      </p:pic>
      <p:pic>
        <p:nvPicPr>
          <p:cNvPr id="13" name="Рисунок 12" descr="picture_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2240" y="5013176"/>
            <a:ext cx="1023159" cy="1688212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534400" cy="600075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Важные сокращения</a:t>
            </a:r>
          </a:p>
        </p:txBody>
      </p:sp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5200650" y="1474788"/>
            <a:ext cx="18415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cs typeface="Arial" charset="0"/>
            </a:endParaRPr>
          </a:p>
        </p:txBody>
      </p:sp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107950" y="1781175"/>
            <a:ext cx="8310563" cy="4721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cs typeface="Arial" charset="0"/>
              </a:rPr>
              <a:t>  </a:t>
            </a:r>
            <a:r>
              <a:rPr lang="ru-RU" i="1">
                <a:cs typeface="Arial" charset="0"/>
              </a:rPr>
              <a:t>Мега</a:t>
            </a:r>
            <a:r>
              <a:rPr lang="en-US" i="1">
                <a:cs typeface="Arial" charset="0"/>
              </a:rPr>
              <a:t> (Mega)	</a:t>
            </a:r>
            <a:r>
              <a:rPr lang="ru-RU" i="1">
                <a:cs typeface="Arial" charset="0"/>
              </a:rPr>
              <a:t>– 10</a:t>
            </a:r>
            <a:r>
              <a:rPr lang="ru-RU" i="1" baseline="30000">
                <a:cs typeface="Arial" charset="0"/>
              </a:rPr>
              <a:t>6</a:t>
            </a:r>
            <a:r>
              <a:rPr lang="ru-RU" i="1">
                <a:cs typeface="Arial" charset="0"/>
              </a:rPr>
              <a:t>	</a:t>
            </a:r>
            <a:r>
              <a:rPr lang="ru-RU" sz="2400" i="1">
                <a:cs typeface="Arial" charset="0"/>
              </a:rPr>
              <a:t>(миллион)</a:t>
            </a:r>
          </a:p>
          <a:p>
            <a:r>
              <a:rPr lang="en-US" i="1">
                <a:cs typeface="Arial" charset="0"/>
              </a:rPr>
              <a:t>  </a:t>
            </a:r>
            <a:r>
              <a:rPr lang="ru-RU" i="1">
                <a:cs typeface="Arial" charset="0"/>
              </a:rPr>
              <a:t>Гига </a:t>
            </a:r>
            <a:r>
              <a:rPr lang="en-US" i="1">
                <a:cs typeface="Arial" charset="0"/>
              </a:rPr>
              <a:t>(Giga)	</a:t>
            </a:r>
            <a:r>
              <a:rPr lang="ru-RU" i="1">
                <a:cs typeface="Arial" charset="0"/>
              </a:rPr>
              <a:t>– 10</a:t>
            </a:r>
            <a:r>
              <a:rPr lang="ru-RU" i="1" baseline="30000">
                <a:cs typeface="Arial" charset="0"/>
              </a:rPr>
              <a:t>9</a:t>
            </a:r>
            <a:r>
              <a:rPr lang="ru-RU" i="1">
                <a:cs typeface="Arial" charset="0"/>
              </a:rPr>
              <a:t>	</a:t>
            </a:r>
            <a:r>
              <a:rPr lang="ru-RU" sz="2400" i="1">
                <a:cs typeface="Arial" charset="0"/>
              </a:rPr>
              <a:t>(биллион</a:t>
            </a:r>
            <a:r>
              <a:rPr lang="en-US" sz="2400" i="1">
                <a:cs typeface="Arial" charset="0"/>
              </a:rPr>
              <a:t> / </a:t>
            </a:r>
            <a:r>
              <a:rPr lang="ru-RU" sz="2400" i="1">
                <a:cs typeface="Arial" charset="0"/>
              </a:rPr>
              <a:t>миллиард)</a:t>
            </a:r>
          </a:p>
          <a:p>
            <a:r>
              <a:rPr lang="en-US" i="1">
                <a:cs typeface="Arial" charset="0"/>
              </a:rPr>
              <a:t>  </a:t>
            </a:r>
            <a:r>
              <a:rPr lang="ru-RU" i="1">
                <a:cs typeface="Arial" charset="0"/>
              </a:rPr>
              <a:t>Тера </a:t>
            </a:r>
            <a:r>
              <a:rPr lang="en-US" i="1">
                <a:cs typeface="Arial" charset="0"/>
              </a:rPr>
              <a:t>(Tera)	</a:t>
            </a:r>
            <a:r>
              <a:rPr lang="ru-RU" i="1">
                <a:cs typeface="Arial" charset="0"/>
              </a:rPr>
              <a:t>– 10</a:t>
            </a:r>
            <a:r>
              <a:rPr lang="ru-RU" i="1" baseline="30000">
                <a:cs typeface="Arial" charset="0"/>
              </a:rPr>
              <a:t>12</a:t>
            </a:r>
            <a:r>
              <a:rPr lang="en-US" i="1">
                <a:cs typeface="Arial" charset="0"/>
              </a:rPr>
              <a:t>   </a:t>
            </a:r>
            <a:r>
              <a:rPr lang="ru-RU" i="1">
                <a:cs typeface="Arial" charset="0"/>
              </a:rPr>
              <a:t>	</a:t>
            </a:r>
            <a:r>
              <a:rPr lang="ru-RU" sz="2400" i="1">
                <a:cs typeface="Arial" charset="0"/>
              </a:rPr>
              <a:t>(триллион)</a:t>
            </a:r>
          </a:p>
          <a:p>
            <a:r>
              <a:rPr lang="en-US" i="1">
                <a:cs typeface="Arial" charset="0"/>
              </a:rPr>
              <a:t>  </a:t>
            </a:r>
            <a:r>
              <a:rPr lang="ru-RU" i="1">
                <a:cs typeface="Arial" charset="0"/>
              </a:rPr>
              <a:t>Пета</a:t>
            </a:r>
            <a:r>
              <a:rPr lang="en-US" i="1">
                <a:cs typeface="Arial" charset="0"/>
              </a:rPr>
              <a:t> (Peta)	</a:t>
            </a:r>
            <a:r>
              <a:rPr lang="ru-RU" i="1">
                <a:cs typeface="Arial" charset="0"/>
              </a:rPr>
              <a:t>– 10</a:t>
            </a:r>
            <a:r>
              <a:rPr lang="ru-RU" i="1" baseline="30000">
                <a:cs typeface="Arial" charset="0"/>
              </a:rPr>
              <a:t>1</a:t>
            </a:r>
            <a:r>
              <a:rPr lang="en-US" i="1" baseline="30000">
                <a:cs typeface="Arial" charset="0"/>
              </a:rPr>
              <a:t>5</a:t>
            </a:r>
            <a:r>
              <a:rPr lang="en-US" i="1">
                <a:cs typeface="Arial" charset="0"/>
              </a:rPr>
              <a:t> </a:t>
            </a:r>
            <a:r>
              <a:rPr lang="ru-RU" i="1">
                <a:cs typeface="Arial" charset="0"/>
              </a:rPr>
              <a:t>	</a:t>
            </a:r>
            <a:r>
              <a:rPr lang="ru-RU" sz="2400" i="1">
                <a:cs typeface="Arial" charset="0"/>
              </a:rPr>
              <a:t>(квадриллион)</a:t>
            </a:r>
            <a:endParaRPr lang="ru-RU" sz="2400">
              <a:cs typeface="Arial" charset="0"/>
            </a:endParaRPr>
          </a:p>
          <a:p>
            <a:endParaRPr lang="ru-RU">
              <a:cs typeface="Arial" charset="0"/>
            </a:endParaRPr>
          </a:p>
          <a:p>
            <a:r>
              <a:rPr lang="en-US" i="1">
                <a:cs typeface="Arial" charset="0"/>
              </a:rPr>
              <a:t>  </a:t>
            </a:r>
            <a:r>
              <a:rPr lang="ru-RU" i="1">
                <a:cs typeface="Arial" charset="0"/>
              </a:rPr>
              <a:t>Флоп</a:t>
            </a:r>
            <a:r>
              <a:rPr lang="en-US" i="1">
                <a:cs typeface="Arial" charset="0"/>
              </a:rPr>
              <a:t>/</a:t>
            </a:r>
            <a:r>
              <a:rPr lang="ru-RU" i="1">
                <a:cs typeface="Arial" charset="0"/>
              </a:rPr>
              <a:t>с, </a:t>
            </a:r>
            <a:r>
              <a:rPr lang="en-US" i="1">
                <a:solidFill>
                  <a:srgbClr val="FF0000"/>
                </a:solidFill>
                <a:cs typeface="Arial" charset="0"/>
              </a:rPr>
              <a:t>Flop</a:t>
            </a:r>
            <a:r>
              <a:rPr lang="en-US" i="1">
                <a:cs typeface="Arial" charset="0"/>
              </a:rPr>
              <a:t>/</a:t>
            </a:r>
            <a:r>
              <a:rPr lang="en-US" i="1">
                <a:solidFill>
                  <a:srgbClr val="FF0000"/>
                </a:solidFill>
                <a:cs typeface="Arial" charset="0"/>
              </a:rPr>
              <a:t>s</a:t>
            </a:r>
            <a:r>
              <a:rPr lang="ru-RU" i="1">
                <a:cs typeface="Arial" charset="0"/>
              </a:rPr>
              <a:t> </a:t>
            </a:r>
            <a:r>
              <a:rPr lang="en-US" i="1">
                <a:cs typeface="Arial" charset="0"/>
              </a:rPr>
              <a:t> – </a:t>
            </a:r>
            <a:r>
              <a:rPr lang="ru-RU" i="1">
                <a:cs typeface="Arial" charset="0"/>
              </a:rPr>
              <a:t> </a:t>
            </a:r>
            <a:r>
              <a:rPr lang="en-US" i="1">
                <a:solidFill>
                  <a:srgbClr val="FF0000"/>
                </a:solidFill>
                <a:cs typeface="Arial" charset="0"/>
              </a:rPr>
              <a:t>Fl</a:t>
            </a:r>
            <a:r>
              <a:rPr lang="en-US" i="1">
                <a:cs typeface="Arial" charset="0"/>
              </a:rPr>
              <a:t>oating point </a:t>
            </a:r>
            <a:r>
              <a:rPr lang="en-US" i="1">
                <a:solidFill>
                  <a:srgbClr val="FF0000"/>
                </a:solidFill>
                <a:cs typeface="Arial" charset="0"/>
              </a:rPr>
              <a:t>op</a:t>
            </a:r>
            <a:r>
              <a:rPr lang="en-US" i="1">
                <a:cs typeface="Arial" charset="0"/>
              </a:rPr>
              <a:t>erations </a:t>
            </a:r>
            <a:endParaRPr lang="ru-RU" i="1">
              <a:cs typeface="Arial" charset="0"/>
            </a:endParaRPr>
          </a:p>
          <a:p>
            <a:r>
              <a:rPr lang="ru-RU" i="1">
                <a:cs typeface="Arial" charset="0"/>
              </a:rPr>
              <a:t>				</a:t>
            </a:r>
            <a:r>
              <a:rPr lang="en-US" i="1">
                <a:cs typeface="Arial" charset="0"/>
              </a:rPr>
              <a:t>per </a:t>
            </a:r>
            <a:r>
              <a:rPr lang="en-US" i="1">
                <a:solidFill>
                  <a:srgbClr val="FF0000"/>
                </a:solidFill>
                <a:cs typeface="Arial" charset="0"/>
              </a:rPr>
              <a:t>s</a:t>
            </a:r>
            <a:r>
              <a:rPr lang="en-US" i="1">
                <a:cs typeface="Arial" charset="0"/>
              </a:rPr>
              <a:t>econd </a:t>
            </a:r>
          </a:p>
          <a:p>
            <a:r>
              <a:rPr lang="en-US" i="1">
                <a:cs typeface="Arial" charset="0"/>
              </a:rPr>
              <a:t>   </a:t>
            </a:r>
            <a:r>
              <a:rPr lang="en-US" sz="2400" i="1">
                <a:cs typeface="Arial" charset="0"/>
              </a:rPr>
              <a:t>15 Tflop/s </a:t>
            </a:r>
            <a:r>
              <a:rPr lang="ru-RU" sz="2400" i="1">
                <a:cs typeface="Arial" charset="0"/>
              </a:rPr>
              <a:t>  </a:t>
            </a:r>
            <a:r>
              <a:rPr lang="en-US" sz="2400" i="1">
                <a:cs typeface="Arial" charset="0"/>
              </a:rPr>
              <a:t>= </a:t>
            </a:r>
            <a:r>
              <a:rPr lang="ru-RU" sz="2400" i="1">
                <a:cs typeface="Arial" charset="0"/>
              </a:rPr>
              <a:t>  </a:t>
            </a:r>
            <a:r>
              <a:rPr lang="en-US" sz="2400" i="1">
                <a:cs typeface="Arial" charset="0"/>
              </a:rPr>
              <a:t>15 * 10</a:t>
            </a:r>
            <a:r>
              <a:rPr lang="en-US" sz="2400" i="1" baseline="30000">
                <a:cs typeface="Arial" charset="0"/>
              </a:rPr>
              <a:t>12</a:t>
            </a:r>
            <a:r>
              <a:rPr lang="en-US" sz="2400" i="1">
                <a:cs typeface="Arial" charset="0"/>
              </a:rPr>
              <a:t> </a:t>
            </a:r>
            <a:r>
              <a:rPr lang="ru-RU" sz="2400" i="1">
                <a:cs typeface="Arial" charset="0"/>
              </a:rPr>
              <a:t>арифметических операций </a:t>
            </a:r>
          </a:p>
          <a:p>
            <a:r>
              <a:rPr lang="ru-RU" sz="2400" i="1">
                <a:cs typeface="Arial" charset="0"/>
              </a:rPr>
              <a:t>	в секунду над вещественными данными, </a:t>
            </a:r>
          </a:p>
          <a:p>
            <a:r>
              <a:rPr lang="ru-RU" sz="2400" i="1">
                <a:cs typeface="Arial" charset="0"/>
              </a:rPr>
              <a:t>	представленными в форме с плавающей точкой.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5" descr="lomonosov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27652" name="TextBox 8"/>
          <p:cNvSpPr txBox="1">
            <a:spLocks noChangeArrowheads="1"/>
          </p:cNvSpPr>
          <p:nvPr/>
        </p:nvSpPr>
        <p:spPr bwMode="auto">
          <a:xfrm>
            <a:off x="250825" y="1196752"/>
            <a:ext cx="8353425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 dirty="0" err="1">
                <a:cs typeface="Arial" charset="0"/>
              </a:rPr>
              <a:t>Хоперсков</a:t>
            </a:r>
            <a:r>
              <a:rPr lang="ru-RU" sz="1600" i="1" dirty="0">
                <a:cs typeface="Arial" charset="0"/>
              </a:rPr>
              <a:t> А.В., Храпов С.С.,  Кузьмин Н.М., Писарев А.В., Кобелев И.А.,  </a:t>
            </a:r>
          </a:p>
          <a:p>
            <a:r>
              <a:rPr lang="ru-RU" sz="1600" i="1" dirty="0" err="1">
                <a:cs typeface="Arial" charset="0"/>
              </a:rPr>
              <a:t>Бутенко</a:t>
            </a:r>
            <a:r>
              <a:rPr lang="ru-RU" sz="1600" i="1" dirty="0">
                <a:cs typeface="Arial" charset="0"/>
              </a:rPr>
              <a:t> М.А., Дьяконова Т.А.: Волгоградский государственный университет</a:t>
            </a:r>
          </a:p>
          <a:p>
            <a:endParaRPr lang="ru-RU" sz="1600" i="1" dirty="0">
              <a:cs typeface="Arial" charset="0"/>
            </a:endParaRPr>
          </a:p>
          <a:p>
            <a:r>
              <a:rPr lang="ru-RU" sz="1600" i="1" dirty="0">
                <a:cs typeface="Arial" charset="0"/>
              </a:rPr>
              <a:t>AREA Вычислительная гидродинамика</a:t>
            </a:r>
          </a:p>
          <a:p>
            <a:r>
              <a:rPr lang="ru-RU" sz="1600" i="1" dirty="0">
                <a:cs typeface="Arial" charset="0"/>
              </a:rPr>
              <a:t>DRIVER Изучение сезонных затоплений на территории </a:t>
            </a:r>
            <a:r>
              <a:rPr lang="ru-RU" sz="1600" i="1" dirty="0" err="1">
                <a:cs typeface="Arial" charset="0"/>
              </a:rPr>
              <a:t>Волго-Ахтубинской</a:t>
            </a:r>
            <a:r>
              <a:rPr lang="ru-RU" sz="1600" i="1" dirty="0">
                <a:cs typeface="Arial" charset="0"/>
              </a:rPr>
              <a:t> поймы и оптимизация работы гидросооружений</a:t>
            </a:r>
          </a:p>
          <a:p>
            <a:r>
              <a:rPr lang="ru-RU" sz="1600" i="1" dirty="0">
                <a:cs typeface="Arial" charset="0"/>
              </a:rPr>
              <a:t>STRATEGY Построение численных моделей динамики поверхностных вод на заданном рельефе местности </a:t>
            </a:r>
          </a:p>
          <a:p>
            <a:r>
              <a:rPr lang="ru-RU" sz="1600" i="1" dirty="0">
                <a:cs typeface="Arial" charset="0"/>
              </a:rPr>
              <a:t>OBJECTIVE Многомерные нестационарные численные эксперименты позволяют предсказывать состояние </a:t>
            </a:r>
            <a:r>
              <a:rPr lang="ru-RU" sz="1600" i="1" dirty="0" err="1">
                <a:cs typeface="Arial" charset="0"/>
              </a:rPr>
              <a:t>Волго-Ахтубинской</a:t>
            </a:r>
            <a:r>
              <a:rPr lang="ru-RU" sz="1600" i="1" dirty="0">
                <a:cs typeface="Arial" charset="0"/>
              </a:rPr>
              <a:t> поймы в зависимости от метеорологических условий и вырабатывать оптимальный гидрологический режим работы различных гидросооружений  </a:t>
            </a:r>
          </a:p>
          <a:p>
            <a:r>
              <a:rPr lang="ru-RU" sz="1600" i="1" dirty="0">
                <a:cs typeface="Arial" charset="0"/>
              </a:rPr>
              <a:t>IMPACT Построение оптимальных гидрографов позволит сохранить уникальный природный ландшафт </a:t>
            </a:r>
            <a:r>
              <a:rPr lang="ru-RU" sz="1600" i="1" dirty="0" err="1">
                <a:cs typeface="Arial" charset="0"/>
              </a:rPr>
              <a:t>Волго-Ахтубинской</a:t>
            </a:r>
            <a:r>
              <a:rPr lang="ru-RU" sz="1600" i="1" dirty="0">
                <a:cs typeface="Arial" charset="0"/>
              </a:rPr>
              <a:t> поймы с учетом разумного баланса экологических, </a:t>
            </a:r>
            <a:r>
              <a:rPr lang="ru-RU" sz="1600" i="1" dirty="0" err="1">
                <a:cs typeface="Arial" charset="0"/>
              </a:rPr>
              <a:t>природопользовательских</a:t>
            </a:r>
            <a:r>
              <a:rPr lang="ru-RU" sz="1600" i="1" dirty="0">
                <a:cs typeface="Arial" charset="0"/>
              </a:rPr>
              <a:t> и энергетических задач</a:t>
            </a:r>
          </a:p>
          <a:p>
            <a:r>
              <a:rPr lang="ru-RU" sz="1600" i="1" dirty="0">
                <a:cs typeface="Arial" charset="0"/>
              </a:rPr>
              <a:t>USAGE  Результаты расчетов должны использоваться федеральной комиссией по формированию плановых весенних гидрографов для каскада ГЭС на Волге.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33375"/>
            <a:ext cx="9144000" cy="7817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Моделирование сезонных затоплений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Волго-Ахтубинской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поймы</a:t>
            </a:r>
          </a:p>
        </p:txBody>
      </p:sp>
      <p:pic>
        <p:nvPicPr>
          <p:cNvPr id="6" name="Рисунок 5" descr="1fig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5445224"/>
            <a:ext cx="1384681" cy="1298917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7" name="Рисунок 6" descr="1fig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9" y="5445224"/>
            <a:ext cx="1428852" cy="1340352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Рисунок 7" descr="1fig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5499542"/>
            <a:ext cx="1872208" cy="1276442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9" name="Рисунок 8" descr="1fig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6175" y="5517232"/>
            <a:ext cx="1727849" cy="1181130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5" descr="lomonosov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27652" name="TextBox 8"/>
          <p:cNvSpPr txBox="1">
            <a:spLocks noChangeArrowheads="1"/>
          </p:cNvSpPr>
          <p:nvPr/>
        </p:nvSpPr>
        <p:spPr bwMode="auto">
          <a:xfrm>
            <a:off x="250825" y="1624732"/>
            <a:ext cx="835342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 dirty="0">
                <a:cs typeface="Arial" charset="0"/>
              </a:rPr>
              <a:t>Шайтан А.К., </a:t>
            </a:r>
            <a:r>
              <a:rPr lang="ru-RU" sz="1600" i="1" dirty="0" err="1">
                <a:cs typeface="Arial" charset="0"/>
              </a:rPr>
              <a:t>Халатур</a:t>
            </a:r>
            <a:r>
              <a:rPr lang="ru-RU" sz="1600" i="1" dirty="0">
                <a:cs typeface="Arial" charset="0"/>
              </a:rPr>
              <a:t> П.Г., Хохлов А.Р.: МГУ имени М.В. Ломоносова</a:t>
            </a:r>
          </a:p>
          <a:p>
            <a:endParaRPr lang="ru-RU" sz="1600" i="1" dirty="0">
              <a:cs typeface="Arial" charset="0"/>
            </a:endParaRPr>
          </a:p>
          <a:p>
            <a:r>
              <a:rPr lang="ru-RU" sz="1600" i="1" dirty="0">
                <a:cs typeface="Arial" charset="0"/>
              </a:rPr>
              <a:t>AREA </a:t>
            </a:r>
            <a:r>
              <a:rPr lang="ru-RU" sz="1600" i="1" dirty="0" err="1">
                <a:cs typeface="Arial" charset="0"/>
              </a:rPr>
              <a:t>Нанотехнологии</a:t>
            </a:r>
            <a:endParaRPr lang="ru-RU" sz="1600" i="1" dirty="0">
              <a:cs typeface="Arial" charset="0"/>
            </a:endParaRPr>
          </a:p>
          <a:p>
            <a:r>
              <a:rPr lang="ru-RU" sz="1600" i="1" dirty="0">
                <a:cs typeface="Arial" charset="0"/>
              </a:rPr>
              <a:t>DRIVER Дизайн </a:t>
            </a:r>
            <a:r>
              <a:rPr lang="ru-RU" sz="1600" i="1" dirty="0" err="1">
                <a:cs typeface="Arial" charset="0"/>
              </a:rPr>
              <a:t>наноэлектронных</a:t>
            </a:r>
            <a:r>
              <a:rPr lang="ru-RU" sz="1600" i="1" dirty="0">
                <a:cs typeface="Arial" charset="0"/>
              </a:rPr>
              <a:t> устройств в области органической электроники</a:t>
            </a:r>
          </a:p>
          <a:p>
            <a:r>
              <a:rPr lang="ru-RU" sz="1600" i="1" dirty="0">
                <a:cs typeface="Arial" charset="0"/>
              </a:rPr>
              <a:t>STRATEGY Моделирование методами молекулярной динамики и  </a:t>
            </a:r>
            <a:r>
              <a:rPr lang="ru-RU" sz="1600" i="1" dirty="0" err="1">
                <a:cs typeface="Arial" charset="0"/>
              </a:rPr>
              <a:t>квантоваой</a:t>
            </a:r>
            <a:r>
              <a:rPr lang="ru-RU" sz="1600" i="1" dirty="0">
                <a:cs typeface="Arial" charset="0"/>
              </a:rPr>
              <a:t> химии</a:t>
            </a:r>
          </a:p>
          <a:p>
            <a:r>
              <a:rPr lang="ru-RU" sz="1600" i="1" dirty="0">
                <a:cs typeface="Arial" charset="0"/>
              </a:rPr>
              <a:t>OBJECTIVE Создание гибридных молекулярных соединений, которые могут </a:t>
            </a:r>
            <a:r>
              <a:rPr lang="ru-RU" sz="1600" i="1" dirty="0" err="1">
                <a:cs typeface="Arial" charset="0"/>
              </a:rPr>
              <a:t>самособираться</a:t>
            </a:r>
            <a:r>
              <a:rPr lang="ru-RU" sz="1600" i="1" dirty="0">
                <a:cs typeface="Arial" charset="0"/>
              </a:rPr>
              <a:t> в проводящие фибриллярные </a:t>
            </a:r>
            <a:r>
              <a:rPr lang="ru-RU" sz="1600" i="1" dirty="0" err="1">
                <a:cs typeface="Arial" charset="0"/>
              </a:rPr>
              <a:t>наноструктуры</a:t>
            </a:r>
            <a:r>
              <a:rPr lang="ru-RU" sz="1600" i="1" dirty="0">
                <a:cs typeface="Arial" charset="0"/>
              </a:rPr>
              <a:t>. </a:t>
            </a:r>
          </a:p>
          <a:p>
            <a:r>
              <a:rPr lang="ru-RU" sz="1600" i="1" dirty="0">
                <a:cs typeface="Arial" charset="0"/>
              </a:rPr>
              <a:t>IMPACT Область органической электроники</a:t>
            </a:r>
          </a:p>
          <a:p>
            <a:r>
              <a:rPr lang="ru-RU" sz="1600" i="1" dirty="0">
                <a:cs typeface="Arial" charset="0"/>
              </a:rPr>
              <a:t>USAGE  </a:t>
            </a:r>
            <a:r>
              <a:rPr lang="ru-RU" sz="1600" i="1" dirty="0" err="1">
                <a:cs typeface="Arial" charset="0"/>
              </a:rPr>
              <a:t>Нанопровода</a:t>
            </a:r>
            <a:r>
              <a:rPr lang="ru-RU" sz="1600" i="1" dirty="0">
                <a:cs typeface="Arial" charset="0"/>
              </a:rPr>
              <a:t> для применений в области органической электроники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33375"/>
            <a:ext cx="9144000" cy="1126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Компьютерное конструирование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биоинспирированных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функциональных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наноструктур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11" name="Рисунок 10" descr="fib_vac_di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4681680"/>
            <a:ext cx="3744416" cy="1734133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2" name="Рисунок 11" descr="graph_DL-PAR-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4221088"/>
            <a:ext cx="2448272" cy="2294139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5" descr="lomonosov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27652" name="TextBox 8"/>
          <p:cNvSpPr txBox="1">
            <a:spLocks noChangeArrowheads="1"/>
          </p:cNvSpPr>
          <p:nvPr/>
        </p:nvSpPr>
        <p:spPr bwMode="auto">
          <a:xfrm>
            <a:off x="250825" y="1340768"/>
            <a:ext cx="8353425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 dirty="0">
                <a:cs typeface="Arial" charset="0"/>
              </a:rPr>
              <a:t>Кузнецов К.В., Москалёв И.В.: ООО </a:t>
            </a:r>
            <a:r>
              <a:rPr lang="en-US" sz="1600" i="1" dirty="0">
                <a:cs typeface="Arial" charset="0"/>
              </a:rPr>
              <a:t>“</a:t>
            </a:r>
            <a:r>
              <a:rPr lang="ru-RU" sz="1600" i="1" dirty="0">
                <a:cs typeface="Arial" charset="0"/>
              </a:rPr>
              <a:t>ТЕСИС</a:t>
            </a:r>
            <a:r>
              <a:rPr lang="en-US" sz="1600" i="1" dirty="0">
                <a:cs typeface="Arial" charset="0"/>
              </a:rPr>
              <a:t>”</a:t>
            </a:r>
          </a:p>
          <a:p>
            <a:endParaRPr lang="ru-RU" sz="1600" i="1" dirty="0">
              <a:cs typeface="Arial" charset="0"/>
            </a:endParaRPr>
          </a:p>
          <a:p>
            <a:r>
              <a:rPr lang="ru-RU" sz="1600" i="1" dirty="0">
                <a:cs typeface="Arial" charset="0"/>
              </a:rPr>
              <a:t>AREA Энергетика, возобновляемые источники энергии, вычислительная гидродинамика</a:t>
            </a:r>
          </a:p>
          <a:p>
            <a:r>
              <a:rPr lang="ru-RU" sz="1600" i="1" dirty="0">
                <a:cs typeface="Arial" charset="0"/>
              </a:rPr>
              <a:t>DRIVER Определение характеристик ВЭУ путем численного моделирования и сравнение полученных результатов с экспериментальными данными</a:t>
            </a:r>
          </a:p>
          <a:p>
            <a:r>
              <a:rPr lang="ru-RU" sz="1600" i="1" dirty="0">
                <a:cs typeface="Arial" charset="0"/>
              </a:rPr>
              <a:t>STRATEGY Моделирование течения и расчет характеристик ВЭУ с помощью программного комплекса вычислительной гидродинамики  </a:t>
            </a:r>
            <a:r>
              <a:rPr lang="ru-RU" sz="1600" i="1" dirty="0" err="1">
                <a:cs typeface="Arial" charset="0"/>
              </a:rPr>
              <a:t>FlowVision</a:t>
            </a:r>
            <a:r>
              <a:rPr lang="ru-RU" sz="1600" i="1" dirty="0">
                <a:cs typeface="Arial" charset="0"/>
              </a:rPr>
              <a:t> с применением суперкомпьютеров МГУ.</a:t>
            </a:r>
          </a:p>
          <a:p>
            <a:r>
              <a:rPr lang="ru-RU" sz="1600" i="1" dirty="0">
                <a:cs typeface="Arial" charset="0"/>
              </a:rPr>
              <a:t>OBJECTIVE Эффективное проектирование конкурентоспособных ветроэнергетических установок, позволяющее значительно сократить затраты на разработку аналогичных систем</a:t>
            </a:r>
          </a:p>
          <a:p>
            <a:r>
              <a:rPr lang="ru-RU" sz="1600" i="1" dirty="0">
                <a:cs typeface="Arial" charset="0"/>
              </a:rPr>
              <a:t>IMPACT Быстрое развитие ветроэнергетики в труднодоступных районах страны, позволяющее значительно сократить затраты на их энергоснабжение</a:t>
            </a:r>
          </a:p>
          <a:p>
            <a:r>
              <a:rPr lang="ru-RU" sz="1600" i="1" dirty="0">
                <a:cs typeface="Arial" charset="0"/>
              </a:rPr>
              <a:t>USAGE  Уменьшение стоимости и повышение скорости и качества работ по проектированию ветроэнергетических систем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33375"/>
            <a:ext cx="9144000" cy="7817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Численное моделирование ветроэнергетической установки при помощи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FlowVision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15" name="Рисунок 14" descr="IMAG012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51520" y="5517232"/>
            <a:ext cx="8640960" cy="1152128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5" descr="lomonosov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27652" name="TextBox 8"/>
          <p:cNvSpPr txBox="1">
            <a:spLocks noChangeArrowheads="1"/>
          </p:cNvSpPr>
          <p:nvPr/>
        </p:nvSpPr>
        <p:spPr bwMode="auto">
          <a:xfrm>
            <a:off x="250825" y="1340768"/>
            <a:ext cx="8353425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 dirty="0">
                <a:cs typeface="Arial" charset="0"/>
              </a:rPr>
              <a:t>Аксенов А.А., </a:t>
            </a:r>
            <a:r>
              <a:rPr lang="ru-RU" sz="1600" i="1" dirty="0" err="1">
                <a:cs typeface="Arial" charset="0"/>
              </a:rPr>
              <a:t>Жлуктов</a:t>
            </a:r>
            <a:r>
              <a:rPr lang="ru-RU" sz="1600" i="1" dirty="0">
                <a:cs typeface="Arial" charset="0"/>
              </a:rPr>
              <a:t> С.В., Маркова Т.В., Москалев И.В.: ООО </a:t>
            </a:r>
            <a:r>
              <a:rPr lang="en-US" sz="1600" i="1" dirty="0">
                <a:cs typeface="Arial" charset="0"/>
              </a:rPr>
              <a:t>“</a:t>
            </a:r>
            <a:r>
              <a:rPr lang="ru-RU" sz="1600" i="1" dirty="0">
                <a:cs typeface="Arial" charset="0"/>
              </a:rPr>
              <a:t>ТЕСИС</a:t>
            </a:r>
            <a:r>
              <a:rPr lang="en-US" sz="1600" i="1" dirty="0">
                <a:cs typeface="Arial" charset="0"/>
              </a:rPr>
              <a:t>”</a:t>
            </a:r>
            <a:endParaRPr lang="ru-RU" sz="1600" i="1" dirty="0">
              <a:cs typeface="Arial" charset="0"/>
            </a:endParaRPr>
          </a:p>
          <a:p>
            <a:endParaRPr lang="ru-RU" sz="1600" i="1" dirty="0">
              <a:cs typeface="Arial" charset="0"/>
            </a:endParaRPr>
          </a:p>
          <a:p>
            <a:r>
              <a:rPr lang="ru-RU" sz="1600" i="1" dirty="0">
                <a:cs typeface="Arial" charset="0"/>
              </a:rPr>
              <a:t>AREA Автомобилестроение и вычислительная гидродинамика</a:t>
            </a:r>
          </a:p>
          <a:p>
            <a:r>
              <a:rPr lang="ru-RU" sz="1600" i="1" dirty="0">
                <a:cs typeface="Arial" charset="0"/>
              </a:rPr>
              <a:t>DRIVER Разработка методики расчета задач обтекания автомобиля. </a:t>
            </a:r>
          </a:p>
          <a:p>
            <a:r>
              <a:rPr lang="ru-RU" sz="1600" i="1" dirty="0">
                <a:cs typeface="Arial" charset="0"/>
              </a:rPr>
              <a:t>STRATEGY Моделирование вихревого течения с помощью программного комплекса численной гидродинамики  </a:t>
            </a:r>
            <a:r>
              <a:rPr lang="ru-RU" sz="1600" i="1" dirty="0" err="1">
                <a:cs typeface="Arial" charset="0"/>
              </a:rPr>
              <a:t>FlowVision</a:t>
            </a:r>
            <a:r>
              <a:rPr lang="ru-RU" sz="1600" i="1" dirty="0">
                <a:cs typeface="Arial" charset="0"/>
              </a:rPr>
              <a:t> с применением суперкомпьютеров МГУ.</a:t>
            </a:r>
          </a:p>
          <a:p>
            <a:r>
              <a:rPr lang="ru-RU" sz="1600" i="1" dirty="0">
                <a:cs typeface="Arial" charset="0"/>
              </a:rPr>
              <a:t>OBJECTIVE Разработка оптимальной методики расчета задач обтекания автомобиля с целью получения достоверных аэродинамических характеристик.</a:t>
            </a:r>
          </a:p>
          <a:p>
            <a:r>
              <a:rPr lang="ru-RU" sz="1600" i="1" dirty="0">
                <a:cs typeface="Arial" charset="0"/>
              </a:rPr>
              <a:t>IMPACT Данная методика позволит определять и улучшать аэродинамические характеристик автомобиля на стадии разработки и  проектирования. </a:t>
            </a:r>
          </a:p>
          <a:p>
            <a:r>
              <a:rPr lang="ru-RU" sz="1600" i="1" dirty="0">
                <a:cs typeface="Arial" charset="0"/>
              </a:rPr>
              <a:t>USAGE Уменьшение стоимости и времени на разработку и проектирование автомобиля. Улучшение аэродинамических характеристик автомобиля путем модернизация конструкции на стадии моделирования.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33375"/>
            <a:ext cx="9144000" cy="7817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Исследование аэродинамических характеристик модели автомобиля с применением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FlowVision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7" name="Рисунок 6" descr="grid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5229199"/>
            <a:ext cx="1922080" cy="1180653"/>
          </a:xfrm>
          <a:prstGeom prst="rect">
            <a:avLst/>
          </a:prstGeom>
        </p:spPr>
      </p:pic>
      <p:pic>
        <p:nvPicPr>
          <p:cNvPr id="8" name="Рисунок 7" descr="velocit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4296" y="5229200"/>
            <a:ext cx="6156176" cy="1184342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5" descr="lomonosov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27652" name="TextBox 8"/>
          <p:cNvSpPr txBox="1">
            <a:spLocks noChangeArrowheads="1"/>
          </p:cNvSpPr>
          <p:nvPr/>
        </p:nvSpPr>
        <p:spPr bwMode="auto">
          <a:xfrm>
            <a:off x="250825" y="1340768"/>
            <a:ext cx="8353425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 dirty="0">
                <a:cs typeface="Arial" charset="0"/>
              </a:rPr>
              <a:t>Хохлова В.А., </a:t>
            </a:r>
            <a:r>
              <a:rPr lang="ru-RU" sz="1600" i="1" dirty="0" err="1">
                <a:cs typeface="Arial" charset="0"/>
              </a:rPr>
              <a:t>Бобкова</a:t>
            </a:r>
            <a:r>
              <a:rPr lang="ru-RU" sz="1600" i="1" dirty="0">
                <a:cs typeface="Arial" charset="0"/>
              </a:rPr>
              <a:t> С.M., Ильин С.А., Юлдашев П.В.: МГУ имени М.В. Ломоносова</a:t>
            </a:r>
          </a:p>
          <a:p>
            <a:endParaRPr lang="ru-RU" sz="1600" i="1" dirty="0">
              <a:cs typeface="Arial" charset="0"/>
            </a:endParaRPr>
          </a:p>
          <a:p>
            <a:r>
              <a:rPr lang="ru-RU" sz="1600" i="1" dirty="0">
                <a:cs typeface="Arial" charset="0"/>
              </a:rPr>
              <a:t>AREA Терапевтические применения ультразвука</a:t>
            </a:r>
          </a:p>
          <a:p>
            <a:r>
              <a:rPr lang="ru-RU" sz="1600" i="1" dirty="0">
                <a:cs typeface="Arial" charset="0"/>
              </a:rPr>
              <a:t>DRIVER Улучшение пространственной локализации и мощности теплового нагрева опухолевой ткани, находящейся за ребрами</a:t>
            </a:r>
          </a:p>
          <a:p>
            <a:r>
              <a:rPr lang="ru-RU" sz="1600" i="1" dirty="0">
                <a:cs typeface="Arial" charset="0"/>
              </a:rPr>
              <a:t>STRATEGY Разработка методов создания специальных конфигураций работы многоэлементных терапевтических фазированных решеток и численное моделирование создаваемых ими полей для достижения требуемых результатов.</a:t>
            </a:r>
          </a:p>
          <a:p>
            <a:r>
              <a:rPr lang="ru-RU" sz="1600" i="1" dirty="0">
                <a:cs typeface="Arial" charset="0"/>
              </a:rPr>
              <a:t>OBJECTIVE Разработка схемы отключения элементов решетки для проведения облучения через ребра. Моделирование нелинейных эффектов, связанных с распространением акустической волны за ребрами. Моделирование теплового поля с помощью решения уравнения теплопроводности и проведение оценки влияния нелинейных эффектов на эффективность нагрева целевой области </a:t>
            </a:r>
          </a:p>
          <a:p>
            <a:r>
              <a:rPr lang="ru-RU" sz="1600" i="1" dirty="0">
                <a:cs typeface="Arial" charset="0"/>
              </a:rPr>
              <a:t>IMPACT Разработка новых методов эффективного облучения ультразвуком опухолевых тканей, находящихся за ребрами</a:t>
            </a:r>
          </a:p>
          <a:p>
            <a:r>
              <a:rPr lang="ru-RU" sz="1600" i="1" dirty="0">
                <a:cs typeface="Arial" charset="0"/>
              </a:rPr>
              <a:t>USAGE Разрушение опухолевой ткани органов, находящихся за ребрами грудной клетки, без перегрева ребер.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33375"/>
            <a:ext cx="9144000" cy="7817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Повышение эффективности нагрева мягких тканей при облучении ультразвуком</a:t>
            </a:r>
          </a:p>
        </p:txBody>
      </p:sp>
      <p:pic>
        <p:nvPicPr>
          <p:cNvPr id="14" name="Рисунок 13" descr="Fig4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0727" y="5832423"/>
            <a:ext cx="2049416" cy="894950"/>
          </a:xfrm>
          <a:prstGeom prst="rect">
            <a:avLst/>
          </a:prstGeom>
        </p:spPr>
      </p:pic>
      <p:pic>
        <p:nvPicPr>
          <p:cNvPr id="15" name="Рисунок 14" descr="Fig2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5805264"/>
            <a:ext cx="2425868" cy="864096"/>
          </a:xfrm>
          <a:prstGeom prst="rect">
            <a:avLst/>
          </a:prstGeom>
        </p:spPr>
      </p:pic>
      <p:pic>
        <p:nvPicPr>
          <p:cNvPr id="16" name="Рисунок 15" descr="Fig1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45242" y="5877272"/>
            <a:ext cx="2759206" cy="844528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5" descr="lomonosov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27652" name="TextBox 8"/>
          <p:cNvSpPr txBox="1">
            <a:spLocks noChangeArrowheads="1"/>
          </p:cNvSpPr>
          <p:nvPr/>
        </p:nvSpPr>
        <p:spPr bwMode="auto">
          <a:xfrm>
            <a:off x="250825" y="1340768"/>
            <a:ext cx="8353425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 dirty="0">
                <a:cs typeface="Arial" charset="0"/>
              </a:rPr>
              <a:t>Титарев В.А.: ВЦ им. А.А. </a:t>
            </a:r>
            <a:r>
              <a:rPr lang="ru-RU" sz="1600" i="1" dirty="0" err="1">
                <a:cs typeface="Arial" charset="0"/>
              </a:rPr>
              <a:t>Дородницына</a:t>
            </a:r>
            <a:r>
              <a:rPr lang="ru-RU" sz="1600" i="1" dirty="0">
                <a:cs typeface="Arial" charset="0"/>
              </a:rPr>
              <a:t> РАН, Копьев В.Ф., Беляев И.В.: МК ЦАГИ</a:t>
            </a:r>
          </a:p>
          <a:p>
            <a:endParaRPr lang="ru-RU" sz="1600" i="1" dirty="0">
              <a:cs typeface="Arial" charset="0"/>
            </a:endParaRPr>
          </a:p>
          <a:p>
            <a:r>
              <a:rPr lang="ru-RU" sz="1600" i="1" dirty="0">
                <a:cs typeface="Arial" charset="0"/>
              </a:rPr>
              <a:t>AREA вычислительная </a:t>
            </a:r>
            <a:r>
              <a:rPr lang="ru-RU" sz="1600" i="1" dirty="0" err="1">
                <a:cs typeface="Arial" charset="0"/>
              </a:rPr>
              <a:t>аэроакустика</a:t>
            </a:r>
            <a:r>
              <a:rPr lang="ru-RU" sz="1600" i="1" dirty="0">
                <a:cs typeface="Arial" charset="0"/>
              </a:rPr>
              <a:t>, </a:t>
            </a:r>
            <a:r>
              <a:rPr lang="ru-RU" sz="1600" i="1" dirty="0" err="1">
                <a:cs typeface="Arial" charset="0"/>
              </a:rPr>
              <a:t>вычислительная</a:t>
            </a:r>
            <a:r>
              <a:rPr lang="ru-RU" sz="1600" i="1" dirty="0">
                <a:cs typeface="Arial" charset="0"/>
              </a:rPr>
              <a:t> физика, высокопроизводительные вычисления</a:t>
            </a:r>
          </a:p>
          <a:p>
            <a:r>
              <a:rPr lang="ru-RU" sz="1600" i="1" dirty="0">
                <a:cs typeface="Arial" charset="0"/>
              </a:rPr>
              <a:t>DRIVER Разработка новых конфигураций типа </a:t>
            </a:r>
            <a:r>
              <a:rPr lang="ru-RU" sz="1600" i="1" dirty="0" err="1">
                <a:cs typeface="Arial" charset="0"/>
              </a:rPr>
              <a:t>open</a:t>
            </a:r>
            <a:r>
              <a:rPr lang="ru-RU" sz="1600" i="1" dirty="0">
                <a:cs typeface="Arial" charset="0"/>
              </a:rPr>
              <a:t> </a:t>
            </a:r>
            <a:r>
              <a:rPr lang="ru-RU" sz="1600" i="1" dirty="0" err="1">
                <a:cs typeface="Arial" charset="0"/>
              </a:rPr>
              <a:t>rotor</a:t>
            </a:r>
            <a:endParaRPr lang="ru-RU" sz="1600" i="1" dirty="0">
              <a:cs typeface="Arial" charset="0"/>
            </a:endParaRPr>
          </a:p>
          <a:p>
            <a:r>
              <a:rPr lang="ru-RU" sz="1600" i="1" dirty="0">
                <a:cs typeface="Arial" charset="0"/>
              </a:rPr>
              <a:t>STRATEGY Компьютерный эксперимент с использованием современных методов вычислительной физики и </a:t>
            </a:r>
            <a:r>
              <a:rPr lang="ru-RU" sz="1600" i="1" dirty="0" err="1">
                <a:cs typeface="Arial" charset="0"/>
              </a:rPr>
              <a:t>аэроакустики</a:t>
            </a:r>
            <a:endParaRPr lang="ru-RU" sz="1600" i="1" dirty="0">
              <a:cs typeface="Arial" charset="0"/>
            </a:endParaRPr>
          </a:p>
          <a:p>
            <a:r>
              <a:rPr lang="ru-RU" sz="1600" i="1" dirty="0">
                <a:cs typeface="Arial" charset="0"/>
              </a:rPr>
              <a:t>OBJECTIVE Создание комплекса программ численного моделирования задач аэродинамики и акустики винтов, основанный на использовании схем типа Годунова во вращающейся системе координат и использовании современных суперкомпьютерных систем.</a:t>
            </a:r>
          </a:p>
          <a:p>
            <a:r>
              <a:rPr lang="ru-RU" sz="1600" i="1" dirty="0">
                <a:cs typeface="Arial" charset="0"/>
              </a:rPr>
              <a:t>IMPACT Быстрое и аккуратное предсказание акустических свойств конфигураций типа </a:t>
            </a:r>
            <a:r>
              <a:rPr lang="ru-RU" sz="1600" i="1" dirty="0" err="1">
                <a:cs typeface="Arial" charset="0"/>
              </a:rPr>
              <a:t>open</a:t>
            </a:r>
            <a:r>
              <a:rPr lang="ru-RU" sz="1600" i="1" dirty="0">
                <a:cs typeface="Arial" charset="0"/>
              </a:rPr>
              <a:t> </a:t>
            </a:r>
            <a:r>
              <a:rPr lang="ru-RU" sz="1600" i="1" dirty="0" err="1">
                <a:cs typeface="Arial" charset="0"/>
              </a:rPr>
              <a:t>rotor</a:t>
            </a:r>
            <a:r>
              <a:rPr lang="ru-RU" sz="1600" i="1" dirty="0">
                <a:cs typeface="Arial" charset="0"/>
              </a:rPr>
              <a:t> на основе численного моделирования. </a:t>
            </a:r>
          </a:p>
          <a:p>
            <a:r>
              <a:rPr lang="ru-RU" sz="1600" i="1" dirty="0">
                <a:cs typeface="Arial" charset="0"/>
              </a:rPr>
              <a:t>USAGE  Создание и оценка эффективности новых двигателей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33375"/>
            <a:ext cx="9144000" cy="7817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Исследование акустики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и аэродинамики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авиавинтов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9" name="Рисунок 8" descr="mesh_with_cuts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20182" y="5301208"/>
            <a:ext cx="1831738" cy="1299618"/>
          </a:xfrm>
          <a:prstGeom prst="rect">
            <a:avLst/>
          </a:prstGeom>
        </p:spPr>
      </p:pic>
      <p:pic>
        <p:nvPicPr>
          <p:cNvPr id="11" name="Рисунок 10" descr="pressur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5157192"/>
            <a:ext cx="1070500" cy="1484784"/>
          </a:xfrm>
          <a:prstGeom prst="rect">
            <a:avLst/>
          </a:prstGeom>
        </p:spPr>
      </p:pic>
      <p:pic>
        <p:nvPicPr>
          <p:cNvPr id="372739" name="Picture 3" descr="C:\Stop\Фотографии\Дрезден.16-20-06-2008\IMG_47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4677178"/>
            <a:ext cx="1574475" cy="209951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5" descr="lomonosov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27652" name="TextBox 8"/>
          <p:cNvSpPr txBox="1">
            <a:spLocks noChangeArrowheads="1"/>
          </p:cNvSpPr>
          <p:nvPr/>
        </p:nvSpPr>
        <p:spPr bwMode="auto">
          <a:xfrm>
            <a:off x="250825" y="1515556"/>
            <a:ext cx="8353425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 dirty="0">
                <a:cs typeface="Arial" charset="0"/>
              </a:rPr>
              <a:t>Титарев В.А.: ВЦ им. А.А. </a:t>
            </a:r>
            <a:r>
              <a:rPr lang="ru-RU" sz="1600" i="1" dirty="0" err="1">
                <a:cs typeface="Arial" charset="0"/>
              </a:rPr>
              <a:t>Дородницына</a:t>
            </a:r>
            <a:r>
              <a:rPr lang="ru-RU" sz="1600" i="1" dirty="0">
                <a:cs typeface="Arial" charset="0"/>
              </a:rPr>
              <a:t> РАН</a:t>
            </a:r>
          </a:p>
          <a:p>
            <a:endParaRPr lang="ru-RU" sz="1600" i="1" dirty="0">
              <a:cs typeface="Arial" charset="0"/>
            </a:endParaRPr>
          </a:p>
          <a:p>
            <a:r>
              <a:rPr lang="ru-RU" sz="1600" i="1" dirty="0">
                <a:cs typeface="Arial" charset="0"/>
              </a:rPr>
              <a:t>AREA вычислительная физика, высокопроизводительные вычисления</a:t>
            </a:r>
          </a:p>
          <a:p>
            <a:r>
              <a:rPr lang="ru-RU" sz="1600" i="1" dirty="0">
                <a:cs typeface="Arial" charset="0"/>
              </a:rPr>
              <a:t>DRIVER Моделирование течений в </a:t>
            </a:r>
            <a:r>
              <a:rPr lang="ru-RU" sz="1600" i="1" dirty="0" err="1">
                <a:cs typeface="Arial" charset="0"/>
              </a:rPr>
              <a:t>микроустройствах</a:t>
            </a:r>
            <a:r>
              <a:rPr lang="ru-RU" sz="1600" i="1" dirty="0">
                <a:cs typeface="Arial" charset="0"/>
              </a:rPr>
              <a:t> и обтеканий спускаемых аппаратов</a:t>
            </a:r>
          </a:p>
          <a:p>
            <a:r>
              <a:rPr lang="ru-RU" sz="1600" i="1" dirty="0">
                <a:cs typeface="Arial" charset="0"/>
              </a:rPr>
              <a:t>STRATEGY Компьютерный эксперимент с использованием современных методов вычислительной физики</a:t>
            </a:r>
          </a:p>
          <a:p>
            <a:r>
              <a:rPr lang="ru-RU" sz="1600" i="1" dirty="0">
                <a:cs typeface="Arial" charset="0"/>
              </a:rPr>
              <a:t>OBJECTIVE Дальнейшее развитие комплекса программ численного моделирования задач механики разреженных газов, основанного на использовании оригинальных консервативных методов и современных суперкомпьютерных систем.</a:t>
            </a:r>
          </a:p>
          <a:p>
            <a:r>
              <a:rPr lang="ru-RU" sz="1600" i="1" dirty="0">
                <a:cs typeface="Arial" charset="0"/>
              </a:rPr>
              <a:t>IMPACT Станет возможным быстрое и аккуратное моделирование течений разреженных газов в сложных геометриях. </a:t>
            </a:r>
          </a:p>
          <a:p>
            <a:r>
              <a:rPr lang="ru-RU" sz="1600" i="1" dirty="0">
                <a:cs typeface="Arial" charset="0"/>
              </a:rPr>
              <a:t>USAGE  Моделирование микро течений и обтекания космических аппаратов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33375"/>
            <a:ext cx="9144000" cy="1126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Разработка и применение новых методов в вычислительной аэродинамике и механике разреженных газов</a:t>
            </a:r>
          </a:p>
        </p:txBody>
      </p:sp>
      <p:pic>
        <p:nvPicPr>
          <p:cNvPr id="12" name="Рисунок 11" descr="heat_surfac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4869160"/>
            <a:ext cx="2009800" cy="1786712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3" name="Рисунок 12" descr="massflux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5" y="4891712"/>
            <a:ext cx="2448271" cy="1723583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4" name="Рисунок 13" descr="rho_surfac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4869159"/>
            <a:ext cx="2016224" cy="1792423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5" descr="lomonosov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27652" name="TextBox 8"/>
          <p:cNvSpPr txBox="1">
            <a:spLocks noChangeArrowheads="1"/>
          </p:cNvSpPr>
          <p:nvPr/>
        </p:nvSpPr>
        <p:spPr bwMode="auto">
          <a:xfrm>
            <a:off x="250825" y="1515556"/>
            <a:ext cx="835342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 dirty="0">
                <a:cs typeface="Arial" charset="0"/>
              </a:rPr>
              <a:t>Степаненко В.М.: НИВЦ МГУ, Географический ф-т МГУ</a:t>
            </a:r>
          </a:p>
          <a:p>
            <a:endParaRPr lang="ru-RU" sz="1600" i="1" dirty="0">
              <a:cs typeface="Arial" charset="0"/>
            </a:endParaRPr>
          </a:p>
          <a:p>
            <a:r>
              <a:rPr lang="ru-RU" sz="1600" i="1" dirty="0">
                <a:cs typeface="Arial" charset="0"/>
              </a:rPr>
              <a:t>AREA - численное моделирование </a:t>
            </a:r>
            <a:r>
              <a:rPr lang="ru-RU" sz="1600" i="1" dirty="0" err="1">
                <a:cs typeface="Arial" charset="0"/>
              </a:rPr>
              <a:t>мезомасштабных</a:t>
            </a:r>
            <a:r>
              <a:rPr lang="ru-RU" sz="1600" i="1" dirty="0">
                <a:cs typeface="Arial" charset="0"/>
              </a:rPr>
              <a:t> атмосферных процессов</a:t>
            </a:r>
          </a:p>
          <a:p>
            <a:r>
              <a:rPr lang="ru-RU" sz="1600" i="1" dirty="0">
                <a:cs typeface="Arial" charset="0"/>
              </a:rPr>
              <a:t>DRIVER - моделирование атмосферных циркуляций на многопроцессорных ЭВМ</a:t>
            </a:r>
          </a:p>
          <a:p>
            <a:r>
              <a:rPr lang="ru-RU" sz="1600" i="1" dirty="0">
                <a:cs typeface="Arial" charset="0"/>
              </a:rPr>
              <a:t>STRATEGY - численное моделирование</a:t>
            </a:r>
          </a:p>
          <a:p>
            <a:r>
              <a:rPr lang="ru-RU" sz="1600" i="1" dirty="0">
                <a:cs typeface="Arial" charset="0"/>
              </a:rPr>
              <a:t>OBJECTIVE - разработка </a:t>
            </a:r>
            <a:r>
              <a:rPr lang="ru-RU" sz="1600" i="1" dirty="0" err="1">
                <a:cs typeface="Arial" charset="0"/>
              </a:rPr>
              <a:t>параметризаций</a:t>
            </a:r>
            <a:r>
              <a:rPr lang="ru-RU" sz="1600" i="1" dirty="0">
                <a:cs typeface="Arial" charset="0"/>
              </a:rPr>
              <a:t> физических процессов, </a:t>
            </a:r>
            <a:r>
              <a:rPr lang="ru-RU" sz="1600" i="1" dirty="0" err="1">
                <a:cs typeface="Arial" charset="0"/>
              </a:rPr>
              <a:t>подсеточных</a:t>
            </a:r>
            <a:r>
              <a:rPr lang="ru-RU" sz="1600" i="1" dirty="0">
                <a:cs typeface="Arial" charset="0"/>
              </a:rPr>
              <a:t> для </a:t>
            </a:r>
            <a:r>
              <a:rPr lang="ru-RU" sz="1600" i="1" dirty="0" err="1">
                <a:cs typeface="Arial" charset="0"/>
              </a:rPr>
              <a:t>крупномасштабых</a:t>
            </a:r>
            <a:r>
              <a:rPr lang="ru-RU" sz="1600" i="1" dirty="0">
                <a:cs typeface="Arial" charset="0"/>
              </a:rPr>
              <a:t> моделей</a:t>
            </a:r>
          </a:p>
          <a:p>
            <a:r>
              <a:rPr lang="ru-RU" sz="1600" i="1" dirty="0">
                <a:cs typeface="Arial" charset="0"/>
              </a:rPr>
              <a:t>IMPACT - повышение качества воспроизведения региональной специфики природно-климатических процессов в моделях прогноза погоды и климата</a:t>
            </a:r>
          </a:p>
          <a:p>
            <a:r>
              <a:rPr lang="ru-RU" sz="1600" i="1" dirty="0">
                <a:cs typeface="Arial" charset="0"/>
              </a:rPr>
              <a:t>USAGE - использование новых </a:t>
            </a:r>
            <a:r>
              <a:rPr lang="ru-RU" sz="1600" i="1" dirty="0" err="1">
                <a:cs typeface="Arial" charset="0"/>
              </a:rPr>
              <a:t>параметризаций</a:t>
            </a:r>
            <a:r>
              <a:rPr lang="ru-RU" sz="1600" i="1" dirty="0">
                <a:cs typeface="Arial" charset="0"/>
              </a:rPr>
              <a:t> физических (</a:t>
            </a:r>
            <a:r>
              <a:rPr lang="ru-RU" sz="1600" i="1" dirty="0" err="1">
                <a:cs typeface="Arial" charset="0"/>
              </a:rPr>
              <a:t>подсеточных</a:t>
            </a:r>
            <a:r>
              <a:rPr lang="ru-RU" sz="1600" i="1" dirty="0">
                <a:cs typeface="Arial" charset="0"/>
              </a:rPr>
              <a:t>) процессов в моделях крупномасштабной динамики атмосферы и других </a:t>
            </a:r>
            <a:r>
              <a:rPr lang="ru-RU" sz="1600" i="1" dirty="0" err="1">
                <a:cs typeface="Arial" charset="0"/>
              </a:rPr>
              <a:t>мезометеорологических</a:t>
            </a:r>
            <a:r>
              <a:rPr lang="ru-RU" sz="1600" i="1" dirty="0">
                <a:cs typeface="Arial" charset="0"/>
              </a:rPr>
              <a:t> моделях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33375"/>
            <a:ext cx="9144000" cy="7817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Развитие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мезомасштабной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многопроцессорной атмосферной модели</a:t>
            </a:r>
          </a:p>
        </p:txBody>
      </p:sp>
      <p:pic>
        <p:nvPicPr>
          <p:cNvPr id="9" name="Рисунок 8" descr="Ice_breez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4581128"/>
            <a:ext cx="2880320" cy="216024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1" name="Рисунок 10" descr="ice_breeze0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004048" y="4365103"/>
            <a:ext cx="2304256" cy="2360457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5" descr="lomonosov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27652" name="TextBox 8"/>
          <p:cNvSpPr txBox="1">
            <a:spLocks noChangeArrowheads="1"/>
          </p:cNvSpPr>
          <p:nvPr/>
        </p:nvSpPr>
        <p:spPr bwMode="auto">
          <a:xfrm>
            <a:off x="250825" y="1268760"/>
            <a:ext cx="835342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 dirty="0" err="1">
                <a:cs typeface="Arial" charset="0"/>
              </a:rPr>
              <a:t>Лущекина</a:t>
            </a:r>
            <a:r>
              <a:rPr lang="ru-RU" sz="1600" i="1" dirty="0">
                <a:cs typeface="Arial" charset="0"/>
              </a:rPr>
              <a:t> С.В., Махаева Г.Ф., Петров К.А., Резник В.С., Никольский Е.Е., Варфоломеев С.Д.: Институт биохимической физики им. Н.М. </a:t>
            </a:r>
            <a:r>
              <a:rPr lang="ru-RU" sz="1600" i="1" dirty="0" err="1">
                <a:cs typeface="Arial" charset="0"/>
              </a:rPr>
              <a:t>Эмануэля</a:t>
            </a:r>
            <a:r>
              <a:rPr lang="ru-RU" sz="1600" i="1" dirty="0">
                <a:cs typeface="Arial" charset="0"/>
              </a:rPr>
              <a:t> РАН</a:t>
            </a:r>
          </a:p>
          <a:p>
            <a:r>
              <a:rPr lang="ru-RU" sz="1600" i="1" dirty="0">
                <a:cs typeface="Arial" charset="0"/>
              </a:rPr>
              <a:t>Институт физиологически активных веществ, РАН, Черноголовка</a:t>
            </a:r>
          </a:p>
          <a:p>
            <a:r>
              <a:rPr lang="ru-RU" sz="1600" i="1" dirty="0">
                <a:cs typeface="Arial" charset="0"/>
              </a:rPr>
              <a:t>Институт органической и физической химии </a:t>
            </a:r>
            <a:r>
              <a:rPr lang="ru-RU" sz="1600" i="1" dirty="0" err="1">
                <a:cs typeface="Arial" charset="0"/>
              </a:rPr>
              <a:t>КазНЦ</a:t>
            </a:r>
            <a:r>
              <a:rPr lang="ru-RU" sz="1600" i="1" dirty="0">
                <a:cs typeface="Arial" charset="0"/>
              </a:rPr>
              <a:t> РАН, Казань</a:t>
            </a:r>
          </a:p>
          <a:p>
            <a:endParaRPr lang="ru-RU" sz="1600" i="1" dirty="0">
              <a:cs typeface="Arial" charset="0"/>
            </a:endParaRPr>
          </a:p>
          <a:p>
            <a:r>
              <a:rPr lang="ru-RU" sz="1600" i="1" dirty="0">
                <a:cs typeface="Arial" charset="0"/>
              </a:rPr>
              <a:t>AREA - компьютерная разработка лекарственных препаратов</a:t>
            </a:r>
          </a:p>
          <a:p>
            <a:r>
              <a:rPr lang="ru-RU" sz="1600" i="1" dirty="0">
                <a:cs typeface="Arial" charset="0"/>
              </a:rPr>
              <a:t>DRIVER - Исследование механизма действия существующих препаратов и разработка новых</a:t>
            </a:r>
          </a:p>
          <a:p>
            <a:r>
              <a:rPr lang="ru-RU" sz="1600" i="1" dirty="0">
                <a:cs typeface="Arial" charset="0"/>
              </a:rPr>
              <a:t>STRATEGY - Исследование взаимодействия ингибиторов с </a:t>
            </a:r>
            <a:r>
              <a:rPr lang="ru-RU" sz="1600" i="1" dirty="0" err="1">
                <a:cs typeface="Arial" charset="0"/>
              </a:rPr>
              <a:t>холинэстеразами</a:t>
            </a:r>
            <a:r>
              <a:rPr lang="ru-RU" sz="1600" i="1" dirty="0">
                <a:cs typeface="Arial" charset="0"/>
              </a:rPr>
              <a:t> </a:t>
            </a:r>
            <a:r>
              <a:rPr lang="ru-RU" sz="1600" i="1" dirty="0" err="1">
                <a:cs typeface="Arial" charset="0"/>
              </a:rPr>
              <a:t>с</a:t>
            </a:r>
            <a:r>
              <a:rPr lang="ru-RU" sz="1600" i="1" dirty="0">
                <a:cs typeface="Arial" charset="0"/>
              </a:rPr>
              <a:t> использованием методов молекулярной динамики и молекулярного </a:t>
            </a:r>
            <a:r>
              <a:rPr lang="ru-RU" sz="1600" i="1" dirty="0" err="1">
                <a:cs typeface="Arial" charset="0"/>
              </a:rPr>
              <a:t>докинга</a:t>
            </a:r>
            <a:endParaRPr lang="ru-RU" sz="1600" i="1" dirty="0">
              <a:cs typeface="Arial" charset="0"/>
            </a:endParaRPr>
          </a:p>
          <a:p>
            <a:r>
              <a:rPr lang="ru-RU" sz="1600" i="1" dirty="0">
                <a:cs typeface="Arial" charset="0"/>
              </a:rPr>
              <a:t>OBJECTIVE - Определение закономерностей действия существующих лекарственных препаратов терапии болезни Альцгеймера и разработка новых</a:t>
            </a:r>
          </a:p>
          <a:p>
            <a:r>
              <a:rPr lang="ru-RU" sz="1600" i="1" dirty="0">
                <a:cs typeface="Arial" charset="0"/>
              </a:rPr>
              <a:t>IMPACT - разработка новых эффективных лекарственных препаратов с минимальными побочными эффектами</a:t>
            </a:r>
          </a:p>
          <a:p>
            <a:r>
              <a:rPr lang="ru-RU" sz="1600" i="1" dirty="0">
                <a:cs typeface="Arial" charset="0"/>
              </a:rPr>
              <a:t>USAGE - терапия болезни Альцгеймера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33375"/>
            <a:ext cx="9144000" cy="7817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Разработка препаратов для терапии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болезни Альцгеймера</a:t>
            </a:r>
          </a:p>
        </p:txBody>
      </p:sp>
      <p:pic>
        <p:nvPicPr>
          <p:cNvPr id="8" name="Рисунок 7" descr="fig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348" y="5085184"/>
            <a:ext cx="2333412" cy="1494725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2" name="Рисунок 11" descr="fig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776" y="5085184"/>
            <a:ext cx="1708441" cy="1484784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3" name="Рисунок 12" descr="fig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92488" y="5085184"/>
            <a:ext cx="2195736" cy="1428797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5" name="Рисунок 14" descr="fig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32240" y="5085184"/>
            <a:ext cx="2197155" cy="1413148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5" descr="lomonosov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27652" name="TextBox 8"/>
          <p:cNvSpPr txBox="1">
            <a:spLocks noChangeArrowheads="1"/>
          </p:cNvSpPr>
          <p:nvPr/>
        </p:nvSpPr>
        <p:spPr bwMode="auto">
          <a:xfrm>
            <a:off x="250825" y="1268760"/>
            <a:ext cx="835342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 dirty="0" err="1">
                <a:cs typeface="Arial" charset="0"/>
              </a:rPr>
              <a:t>Лущекина</a:t>
            </a:r>
            <a:r>
              <a:rPr lang="ru-RU" sz="1600" i="1" dirty="0">
                <a:cs typeface="Arial" charset="0"/>
              </a:rPr>
              <a:t> С.В., </a:t>
            </a:r>
            <a:r>
              <a:rPr lang="ru-RU" sz="1600" i="1" dirty="0" err="1">
                <a:cs typeface="Arial" charset="0"/>
              </a:rPr>
              <a:t>Peters</a:t>
            </a:r>
            <a:r>
              <a:rPr lang="ru-RU" sz="1600" i="1" dirty="0">
                <a:cs typeface="Arial" charset="0"/>
              </a:rPr>
              <a:t> J., </a:t>
            </a:r>
            <a:r>
              <a:rPr lang="ru-RU" sz="1600" i="1" dirty="0" err="1">
                <a:cs typeface="Arial" charset="0"/>
              </a:rPr>
              <a:t>Masson</a:t>
            </a:r>
            <a:r>
              <a:rPr lang="ru-RU" sz="1600" i="1" dirty="0">
                <a:cs typeface="Arial" charset="0"/>
              </a:rPr>
              <a:t> P.: Институт биохимической физики им. Н.М. </a:t>
            </a:r>
            <a:r>
              <a:rPr lang="ru-RU" sz="1600" i="1" dirty="0" err="1">
                <a:cs typeface="Arial" charset="0"/>
              </a:rPr>
              <a:t>Эмануэля</a:t>
            </a:r>
            <a:r>
              <a:rPr lang="ru-RU" sz="1600" i="1" dirty="0">
                <a:cs typeface="Arial" charset="0"/>
              </a:rPr>
              <a:t> РАН, </a:t>
            </a:r>
            <a:r>
              <a:rPr lang="ru-RU" sz="1600" i="1" dirty="0" err="1">
                <a:cs typeface="Arial" charset="0"/>
              </a:rPr>
              <a:t>Universit</a:t>
            </a:r>
            <a:r>
              <a:rPr lang="en-US" sz="1600" i="1" dirty="0">
                <a:cs typeface="Arial" charset="0"/>
              </a:rPr>
              <a:t>e</a:t>
            </a:r>
            <a:r>
              <a:rPr lang="ru-RU" sz="1600" i="1" dirty="0">
                <a:cs typeface="Arial" charset="0"/>
              </a:rPr>
              <a:t> </a:t>
            </a:r>
            <a:r>
              <a:rPr lang="ru-RU" sz="1600" i="1" dirty="0" err="1">
                <a:cs typeface="Arial" charset="0"/>
              </a:rPr>
              <a:t>Joseph</a:t>
            </a:r>
            <a:r>
              <a:rPr lang="ru-RU" sz="1600" i="1" dirty="0">
                <a:cs typeface="Arial" charset="0"/>
              </a:rPr>
              <a:t> </a:t>
            </a:r>
            <a:r>
              <a:rPr lang="ru-RU" sz="1600" i="1" dirty="0" err="1">
                <a:cs typeface="Arial" charset="0"/>
              </a:rPr>
              <a:t>Fourier</a:t>
            </a:r>
            <a:r>
              <a:rPr lang="ru-RU" sz="1600" i="1" dirty="0">
                <a:cs typeface="Arial" charset="0"/>
              </a:rPr>
              <a:t>, </a:t>
            </a:r>
            <a:r>
              <a:rPr lang="ru-RU" sz="1600" i="1" dirty="0" err="1">
                <a:cs typeface="Arial" charset="0"/>
              </a:rPr>
              <a:t>Grenoble</a:t>
            </a:r>
            <a:r>
              <a:rPr lang="ru-RU" sz="1600" i="1" dirty="0">
                <a:cs typeface="Arial" charset="0"/>
              </a:rPr>
              <a:t>, </a:t>
            </a:r>
            <a:r>
              <a:rPr lang="ru-RU" sz="1600" i="1" dirty="0" err="1">
                <a:cs typeface="Arial" charset="0"/>
              </a:rPr>
              <a:t>France</a:t>
            </a:r>
            <a:r>
              <a:rPr lang="ru-RU" sz="1600" i="1" dirty="0">
                <a:cs typeface="Arial" charset="0"/>
              </a:rPr>
              <a:t>,</a:t>
            </a:r>
          </a:p>
          <a:p>
            <a:r>
              <a:rPr lang="ru-RU" sz="1600" i="1" dirty="0" err="1">
                <a:cs typeface="Arial" charset="0"/>
              </a:rPr>
              <a:t>Institute</a:t>
            </a:r>
            <a:r>
              <a:rPr lang="ru-RU" sz="1600" i="1" dirty="0">
                <a:cs typeface="Arial" charset="0"/>
              </a:rPr>
              <a:t> </a:t>
            </a:r>
            <a:r>
              <a:rPr lang="ru-RU" sz="1600" i="1" dirty="0" err="1">
                <a:cs typeface="Arial" charset="0"/>
              </a:rPr>
              <a:t>of</a:t>
            </a:r>
            <a:r>
              <a:rPr lang="ru-RU" sz="1600" i="1" dirty="0">
                <a:cs typeface="Arial" charset="0"/>
              </a:rPr>
              <a:t> </a:t>
            </a:r>
            <a:r>
              <a:rPr lang="ru-RU" sz="1600" i="1" dirty="0" err="1">
                <a:cs typeface="Arial" charset="0"/>
              </a:rPr>
              <a:t>Structural</a:t>
            </a:r>
            <a:r>
              <a:rPr lang="ru-RU" sz="1600" i="1" dirty="0">
                <a:cs typeface="Arial" charset="0"/>
              </a:rPr>
              <a:t> </a:t>
            </a:r>
            <a:r>
              <a:rPr lang="ru-RU" sz="1600" i="1" dirty="0" err="1">
                <a:cs typeface="Arial" charset="0"/>
              </a:rPr>
              <a:t>Biology</a:t>
            </a:r>
            <a:r>
              <a:rPr lang="ru-RU" sz="1600" i="1" dirty="0">
                <a:cs typeface="Arial" charset="0"/>
              </a:rPr>
              <a:t>, </a:t>
            </a:r>
            <a:r>
              <a:rPr lang="ru-RU" sz="1600" i="1" dirty="0" err="1">
                <a:cs typeface="Arial" charset="0"/>
              </a:rPr>
              <a:t>Grenoble</a:t>
            </a:r>
            <a:r>
              <a:rPr lang="ru-RU" sz="1600" i="1" dirty="0">
                <a:cs typeface="Arial" charset="0"/>
              </a:rPr>
              <a:t>, </a:t>
            </a:r>
            <a:r>
              <a:rPr lang="ru-RU" sz="1600" i="1" dirty="0" err="1">
                <a:cs typeface="Arial" charset="0"/>
              </a:rPr>
              <a:t>France</a:t>
            </a:r>
            <a:endParaRPr lang="ru-RU" sz="1600" i="1" dirty="0">
              <a:cs typeface="Arial" charset="0"/>
            </a:endParaRPr>
          </a:p>
          <a:p>
            <a:endParaRPr lang="ru-RU" sz="1600" i="1" dirty="0">
              <a:cs typeface="Arial" charset="0"/>
            </a:endParaRPr>
          </a:p>
          <a:p>
            <a:r>
              <a:rPr lang="ru-RU" sz="1600" i="1" dirty="0">
                <a:cs typeface="Arial" charset="0"/>
              </a:rPr>
              <a:t>AREA - компьютерное исследование биофизики макромолекул</a:t>
            </a:r>
          </a:p>
          <a:p>
            <a:r>
              <a:rPr lang="ru-RU" sz="1600" i="1" dirty="0">
                <a:cs typeface="Arial" charset="0"/>
              </a:rPr>
              <a:t>DRIVER - исследований особенностей </a:t>
            </a:r>
            <a:r>
              <a:rPr lang="ru-RU" sz="1600" i="1" dirty="0" err="1">
                <a:cs typeface="Arial" charset="0"/>
              </a:rPr>
              <a:t>конформационных</a:t>
            </a:r>
            <a:r>
              <a:rPr lang="ru-RU" sz="1600" i="1" dirty="0">
                <a:cs typeface="Arial" charset="0"/>
              </a:rPr>
              <a:t> изменений в белковых молекулах </a:t>
            </a:r>
            <a:r>
              <a:rPr lang="ru-RU" sz="1600" i="1" dirty="0" err="1">
                <a:cs typeface="Arial" charset="0"/>
              </a:rPr>
              <a:t>холинэстераз</a:t>
            </a:r>
            <a:endParaRPr lang="ru-RU" sz="1600" i="1" dirty="0">
              <a:cs typeface="Arial" charset="0"/>
            </a:endParaRPr>
          </a:p>
          <a:p>
            <a:r>
              <a:rPr lang="ru-RU" sz="1600" i="1" dirty="0">
                <a:cs typeface="Arial" charset="0"/>
              </a:rPr>
              <a:t>STRATEGY - Молекулярно-динамическое исследование динамики белковых молекул </a:t>
            </a:r>
            <a:r>
              <a:rPr lang="ru-RU" sz="1600" i="1" dirty="0" err="1">
                <a:cs typeface="Arial" charset="0"/>
              </a:rPr>
              <a:t>холинэстераз</a:t>
            </a:r>
            <a:endParaRPr lang="ru-RU" sz="1600" i="1" dirty="0">
              <a:cs typeface="Arial" charset="0"/>
            </a:endParaRPr>
          </a:p>
          <a:p>
            <a:r>
              <a:rPr lang="ru-RU" sz="1600" i="1" dirty="0">
                <a:cs typeface="Arial" charset="0"/>
              </a:rPr>
              <a:t>OBJECTIVE - изучение режима </a:t>
            </a:r>
            <a:r>
              <a:rPr lang="ru-RU" sz="1600" i="1" dirty="0" err="1">
                <a:cs typeface="Arial" charset="0"/>
              </a:rPr>
              <a:t>конформационных</a:t>
            </a:r>
            <a:r>
              <a:rPr lang="ru-RU" sz="1600" i="1" dirty="0">
                <a:cs typeface="Arial" charset="0"/>
              </a:rPr>
              <a:t> изменений в белковых молекулах </a:t>
            </a:r>
            <a:r>
              <a:rPr lang="ru-RU" sz="1600" i="1" dirty="0" err="1">
                <a:cs typeface="Arial" charset="0"/>
              </a:rPr>
              <a:t>холинэстераз</a:t>
            </a:r>
            <a:r>
              <a:rPr lang="ru-RU" sz="1600" i="1" dirty="0">
                <a:cs typeface="Arial" charset="0"/>
              </a:rPr>
              <a:t> и изменения радиуса канала, ведущего к активному центру</a:t>
            </a:r>
          </a:p>
          <a:p>
            <a:r>
              <a:rPr lang="ru-RU" sz="1600" i="1" dirty="0">
                <a:cs typeface="Arial" charset="0"/>
              </a:rPr>
              <a:t>IMPACT - более глубокое понимание закономерностей функционирования </a:t>
            </a:r>
            <a:r>
              <a:rPr lang="ru-RU" sz="1600" i="1" dirty="0" err="1">
                <a:cs typeface="Arial" charset="0"/>
              </a:rPr>
              <a:t>холинэстераз</a:t>
            </a:r>
            <a:endParaRPr lang="ru-RU" sz="1600" i="1" dirty="0">
              <a:cs typeface="Arial" charset="0"/>
            </a:endParaRPr>
          </a:p>
          <a:p>
            <a:r>
              <a:rPr lang="ru-RU" sz="1600" i="1" dirty="0">
                <a:cs typeface="Arial" charset="0"/>
              </a:rPr>
              <a:t>USAGE - использование при разработке препаратов для терапии болезни Альцгеймера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33375"/>
            <a:ext cx="9144000" cy="7817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Моделирование динамики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белковой молекулы ферментов</a:t>
            </a:r>
          </a:p>
        </p:txBody>
      </p:sp>
      <p:pic>
        <p:nvPicPr>
          <p:cNvPr id="11" name="Рисунок 10" descr="fig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2748" y="4931914"/>
            <a:ext cx="1733188" cy="1737446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4" name="Рисунок 13" descr="fig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4941168"/>
            <a:ext cx="2200392" cy="1748256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6" name="Рисунок 15" descr="fig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79545" y="4941168"/>
            <a:ext cx="1692855" cy="1749343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7" name="Рисунок 16" descr="fig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5229200"/>
            <a:ext cx="1741450" cy="1206199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5200650" y="1474788"/>
            <a:ext cx="18415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cs typeface="Arial" charset="0"/>
            </a:endParaRP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107950" y="1781175"/>
            <a:ext cx="8310563" cy="4721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cs typeface="Arial" charset="0"/>
              </a:rPr>
              <a:t>  </a:t>
            </a:r>
            <a:r>
              <a:rPr lang="ru-RU" i="1">
                <a:cs typeface="Arial" charset="0"/>
              </a:rPr>
              <a:t>Мега</a:t>
            </a:r>
            <a:r>
              <a:rPr lang="en-US" i="1">
                <a:cs typeface="Arial" charset="0"/>
              </a:rPr>
              <a:t> (Mega)	</a:t>
            </a:r>
            <a:r>
              <a:rPr lang="ru-RU" i="1">
                <a:cs typeface="Arial" charset="0"/>
              </a:rPr>
              <a:t>– 10</a:t>
            </a:r>
            <a:r>
              <a:rPr lang="ru-RU" i="1" baseline="30000">
                <a:cs typeface="Arial" charset="0"/>
              </a:rPr>
              <a:t>6</a:t>
            </a:r>
            <a:r>
              <a:rPr lang="ru-RU" i="1">
                <a:cs typeface="Arial" charset="0"/>
              </a:rPr>
              <a:t>	</a:t>
            </a:r>
            <a:r>
              <a:rPr lang="ru-RU" sz="2400" i="1">
                <a:cs typeface="Arial" charset="0"/>
              </a:rPr>
              <a:t>(миллион)</a:t>
            </a:r>
          </a:p>
          <a:p>
            <a:r>
              <a:rPr lang="en-US" i="1">
                <a:cs typeface="Arial" charset="0"/>
              </a:rPr>
              <a:t>  </a:t>
            </a:r>
            <a:r>
              <a:rPr lang="ru-RU" i="1">
                <a:cs typeface="Arial" charset="0"/>
              </a:rPr>
              <a:t>Гига </a:t>
            </a:r>
            <a:r>
              <a:rPr lang="en-US" i="1">
                <a:cs typeface="Arial" charset="0"/>
              </a:rPr>
              <a:t>(Giga)	</a:t>
            </a:r>
            <a:r>
              <a:rPr lang="ru-RU" i="1">
                <a:cs typeface="Arial" charset="0"/>
              </a:rPr>
              <a:t>– 10</a:t>
            </a:r>
            <a:r>
              <a:rPr lang="ru-RU" i="1" baseline="30000">
                <a:cs typeface="Arial" charset="0"/>
              </a:rPr>
              <a:t>9</a:t>
            </a:r>
            <a:r>
              <a:rPr lang="ru-RU" i="1">
                <a:cs typeface="Arial" charset="0"/>
              </a:rPr>
              <a:t>	</a:t>
            </a:r>
            <a:r>
              <a:rPr lang="ru-RU" sz="2400" i="1">
                <a:cs typeface="Arial" charset="0"/>
              </a:rPr>
              <a:t>(биллион</a:t>
            </a:r>
            <a:r>
              <a:rPr lang="en-US" sz="2400" i="1">
                <a:cs typeface="Arial" charset="0"/>
              </a:rPr>
              <a:t> / </a:t>
            </a:r>
            <a:r>
              <a:rPr lang="ru-RU" sz="2400" i="1">
                <a:cs typeface="Arial" charset="0"/>
              </a:rPr>
              <a:t>миллиард)</a:t>
            </a:r>
          </a:p>
          <a:p>
            <a:r>
              <a:rPr lang="en-US" i="1">
                <a:cs typeface="Arial" charset="0"/>
              </a:rPr>
              <a:t>  </a:t>
            </a:r>
            <a:r>
              <a:rPr lang="ru-RU" i="1">
                <a:cs typeface="Arial" charset="0"/>
              </a:rPr>
              <a:t>Тера </a:t>
            </a:r>
            <a:r>
              <a:rPr lang="en-US" i="1">
                <a:cs typeface="Arial" charset="0"/>
              </a:rPr>
              <a:t>(Tera)	</a:t>
            </a:r>
            <a:r>
              <a:rPr lang="ru-RU" i="1">
                <a:cs typeface="Arial" charset="0"/>
              </a:rPr>
              <a:t>– 10</a:t>
            </a:r>
            <a:r>
              <a:rPr lang="ru-RU" i="1" baseline="30000">
                <a:cs typeface="Arial" charset="0"/>
              </a:rPr>
              <a:t>12</a:t>
            </a:r>
            <a:r>
              <a:rPr lang="en-US" i="1">
                <a:cs typeface="Arial" charset="0"/>
              </a:rPr>
              <a:t>   </a:t>
            </a:r>
            <a:r>
              <a:rPr lang="ru-RU" i="1">
                <a:cs typeface="Arial" charset="0"/>
              </a:rPr>
              <a:t>	</a:t>
            </a:r>
            <a:r>
              <a:rPr lang="ru-RU" sz="2400" i="1">
                <a:cs typeface="Arial" charset="0"/>
              </a:rPr>
              <a:t>(триллион)</a:t>
            </a:r>
          </a:p>
          <a:p>
            <a:r>
              <a:rPr lang="en-US" i="1">
                <a:cs typeface="Arial" charset="0"/>
              </a:rPr>
              <a:t>  </a:t>
            </a:r>
            <a:r>
              <a:rPr lang="ru-RU" i="1">
                <a:cs typeface="Arial" charset="0"/>
              </a:rPr>
              <a:t>Пета</a:t>
            </a:r>
            <a:r>
              <a:rPr lang="en-US" i="1">
                <a:cs typeface="Arial" charset="0"/>
              </a:rPr>
              <a:t> (Peta)	</a:t>
            </a:r>
            <a:r>
              <a:rPr lang="ru-RU" i="1">
                <a:cs typeface="Arial" charset="0"/>
              </a:rPr>
              <a:t>– 10</a:t>
            </a:r>
            <a:r>
              <a:rPr lang="ru-RU" i="1" baseline="30000">
                <a:cs typeface="Arial" charset="0"/>
              </a:rPr>
              <a:t>1</a:t>
            </a:r>
            <a:r>
              <a:rPr lang="en-US" i="1" baseline="30000">
                <a:cs typeface="Arial" charset="0"/>
              </a:rPr>
              <a:t>5</a:t>
            </a:r>
            <a:r>
              <a:rPr lang="en-US" i="1">
                <a:cs typeface="Arial" charset="0"/>
              </a:rPr>
              <a:t> </a:t>
            </a:r>
            <a:r>
              <a:rPr lang="ru-RU" i="1">
                <a:cs typeface="Arial" charset="0"/>
              </a:rPr>
              <a:t>	</a:t>
            </a:r>
            <a:r>
              <a:rPr lang="ru-RU" sz="2400" i="1">
                <a:cs typeface="Arial" charset="0"/>
              </a:rPr>
              <a:t>(квадриллион)</a:t>
            </a:r>
            <a:endParaRPr lang="ru-RU" sz="2400">
              <a:cs typeface="Arial" charset="0"/>
            </a:endParaRPr>
          </a:p>
          <a:p>
            <a:endParaRPr lang="ru-RU">
              <a:cs typeface="Arial" charset="0"/>
            </a:endParaRPr>
          </a:p>
          <a:p>
            <a:r>
              <a:rPr lang="en-US" i="1">
                <a:cs typeface="Arial" charset="0"/>
              </a:rPr>
              <a:t>  </a:t>
            </a:r>
            <a:r>
              <a:rPr lang="ru-RU" i="1">
                <a:cs typeface="Arial" charset="0"/>
              </a:rPr>
              <a:t>Флоп</a:t>
            </a:r>
            <a:r>
              <a:rPr lang="en-US" i="1">
                <a:cs typeface="Arial" charset="0"/>
              </a:rPr>
              <a:t>/</a:t>
            </a:r>
            <a:r>
              <a:rPr lang="ru-RU" i="1">
                <a:cs typeface="Arial" charset="0"/>
              </a:rPr>
              <a:t>с, </a:t>
            </a:r>
            <a:r>
              <a:rPr lang="en-US" i="1">
                <a:cs typeface="Arial" charset="0"/>
              </a:rPr>
              <a:t>Flop/s</a:t>
            </a:r>
            <a:r>
              <a:rPr lang="ru-RU" i="1">
                <a:cs typeface="Arial" charset="0"/>
              </a:rPr>
              <a:t> </a:t>
            </a:r>
            <a:r>
              <a:rPr lang="en-US" i="1">
                <a:cs typeface="Arial" charset="0"/>
              </a:rPr>
              <a:t> – </a:t>
            </a:r>
            <a:r>
              <a:rPr lang="ru-RU" i="1">
                <a:cs typeface="Arial" charset="0"/>
              </a:rPr>
              <a:t> </a:t>
            </a:r>
            <a:r>
              <a:rPr lang="en-US" i="1">
                <a:cs typeface="Arial" charset="0"/>
              </a:rPr>
              <a:t>Floating point operations </a:t>
            </a:r>
            <a:endParaRPr lang="ru-RU" i="1">
              <a:cs typeface="Arial" charset="0"/>
            </a:endParaRPr>
          </a:p>
          <a:p>
            <a:r>
              <a:rPr lang="ru-RU" i="1">
                <a:cs typeface="Arial" charset="0"/>
              </a:rPr>
              <a:t>				</a:t>
            </a:r>
            <a:r>
              <a:rPr lang="en-US" i="1">
                <a:cs typeface="Arial" charset="0"/>
              </a:rPr>
              <a:t>per second </a:t>
            </a:r>
          </a:p>
          <a:p>
            <a:r>
              <a:rPr lang="en-US" i="1">
                <a:cs typeface="Arial" charset="0"/>
              </a:rPr>
              <a:t>   </a:t>
            </a:r>
            <a:r>
              <a:rPr lang="en-US" sz="2400" i="1">
                <a:cs typeface="Arial" charset="0"/>
              </a:rPr>
              <a:t>15 Tflop/s </a:t>
            </a:r>
            <a:r>
              <a:rPr lang="ru-RU" sz="2400" i="1">
                <a:cs typeface="Arial" charset="0"/>
              </a:rPr>
              <a:t>  </a:t>
            </a:r>
            <a:r>
              <a:rPr lang="en-US" sz="2400" i="1">
                <a:cs typeface="Arial" charset="0"/>
              </a:rPr>
              <a:t>= </a:t>
            </a:r>
            <a:r>
              <a:rPr lang="ru-RU" sz="2400" i="1">
                <a:cs typeface="Arial" charset="0"/>
              </a:rPr>
              <a:t>  </a:t>
            </a:r>
            <a:r>
              <a:rPr lang="en-US" sz="2400" i="1">
                <a:cs typeface="Arial" charset="0"/>
              </a:rPr>
              <a:t>15 * 10</a:t>
            </a:r>
            <a:r>
              <a:rPr lang="en-US" sz="2400" i="1" baseline="30000">
                <a:cs typeface="Arial" charset="0"/>
              </a:rPr>
              <a:t>12</a:t>
            </a:r>
            <a:r>
              <a:rPr lang="en-US" sz="2400" i="1">
                <a:cs typeface="Arial" charset="0"/>
              </a:rPr>
              <a:t> </a:t>
            </a:r>
            <a:r>
              <a:rPr lang="ru-RU" sz="2400" i="1">
                <a:solidFill>
                  <a:srgbClr val="FF0000"/>
                </a:solidFill>
                <a:cs typeface="Arial" charset="0"/>
              </a:rPr>
              <a:t>арифметических</a:t>
            </a:r>
            <a:r>
              <a:rPr lang="ru-RU" sz="2400" i="1">
                <a:cs typeface="Arial" charset="0"/>
              </a:rPr>
              <a:t> операций </a:t>
            </a:r>
          </a:p>
          <a:p>
            <a:r>
              <a:rPr lang="ru-RU" sz="2400" i="1">
                <a:cs typeface="Arial" charset="0"/>
              </a:rPr>
              <a:t>	в секунду над </a:t>
            </a:r>
            <a:r>
              <a:rPr lang="ru-RU" sz="2400" i="1">
                <a:solidFill>
                  <a:srgbClr val="FF0000"/>
                </a:solidFill>
                <a:cs typeface="Arial" charset="0"/>
              </a:rPr>
              <a:t>вещественными</a:t>
            </a:r>
            <a:r>
              <a:rPr lang="ru-RU" sz="2400" i="1">
                <a:cs typeface="Arial" charset="0"/>
              </a:rPr>
              <a:t> данными, </a:t>
            </a:r>
          </a:p>
          <a:p>
            <a:r>
              <a:rPr lang="ru-RU" sz="2400" i="1">
                <a:cs typeface="Arial" charset="0"/>
              </a:rPr>
              <a:t>	представленными в форме </a:t>
            </a:r>
            <a:r>
              <a:rPr lang="ru-RU" sz="2400" i="1">
                <a:solidFill>
                  <a:srgbClr val="FF0000"/>
                </a:solidFill>
                <a:cs typeface="Arial" charset="0"/>
              </a:rPr>
              <a:t>с плавающей точкой</a:t>
            </a:r>
            <a:r>
              <a:rPr lang="ru-RU" sz="2400" i="1">
                <a:cs typeface="Arial" charset="0"/>
              </a:rPr>
              <a:t>.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534400" cy="600075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Важные сокращения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5" descr="lomonosov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27652" name="TextBox 8"/>
          <p:cNvSpPr txBox="1">
            <a:spLocks noChangeArrowheads="1"/>
          </p:cNvSpPr>
          <p:nvPr/>
        </p:nvSpPr>
        <p:spPr bwMode="auto">
          <a:xfrm>
            <a:off x="250825" y="1556792"/>
            <a:ext cx="8353425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 dirty="0" err="1">
                <a:cs typeface="Arial" charset="0"/>
              </a:rPr>
              <a:t>Кузанян</a:t>
            </a:r>
            <a:r>
              <a:rPr lang="ru-RU" sz="1600" i="1" dirty="0">
                <a:cs typeface="Arial" charset="0"/>
              </a:rPr>
              <a:t> К.М., </a:t>
            </a:r>
            <a:r>
              <a:rPr lang="ru-RU" sz="1600" i="1" dirty="0" err="1">
                <a:cs typeface="Arial" charset="0"/>
              </a:rPr>
              <a:t>Обридко</a:t>
            </a:r>
            <a:r>
              <a:rPr lang="ru-RU" sz="1600" i="1" dirty="0">
                <a:cs typeface="Arial" charset="0"/>
              </a:rPr>
              <a:t> В.Н.: ИЗМИРАН</a:t>
            </a:r>
          </a:p>
          <a:p>
            <a:endParaRPr lang="ru-RU" sz="1600" i="1" dirty="0">
              <a:cs typeface="Arial" charset="0"/>
            </a:endParaRPr>
          </a:p>
          <a:p>
            <a:r>
              <a:rPr lang="ru-RU" sz="1600" i="1" dirty="0">
                <a:cs typeface="Arial" charset="0"/>
              </a:rPr>
              <a:t>AREA - Трехмерное прямое численное моделирование астрофизической конвекции</a:t>
            </a:r>
          </a:p>
          <a:p>
            <a:r>
              <a:rPr lang="ru-RU" sz="1600" i="1" dirty="0">
                <a:cs typeface="Arial" charset="0"/>
              </a:rPr>
              <a:t>DRIVER - Моделирование турбулентной конвекции и </a:t>
            </a:r>
            <a:r>
              <a:rPr lang="ru-RU" sz="1600" i="1" dirty="0" err="1">
                <a:cs typeface="Arial" charset="0"/>
              </a:rPr>
              <a:t>магнито-конвекции</a:t>
            </a:r>
            <a:r>
              <a:rPr lang="ru-RU" sz="1600" i="1" dirty="0">
                <a:cs typeface="Arial" charset="0"/>
              </a:rPr>
              <a:t> </a:t>
            </a:r>
            <a:r>
              <a:rPr lang="ru-RU" sz="1600" i="1" dirty="0" err="1">
                <a:cs typeface="Arial" charset="0"/>
              </a:rPr>
              <a:t>и</a:t>
            </a:r>
            <a:r>
              <a:rPr lang="ru-RU" sz="1600" i="1" dirty="0">
                <a:cs typeface="Arial" charset="0"/>
              </a:rPr>
              <a:t> формирование структур в атмосферах гигантских планет и конвективных зонах Солнца и звезд</a:t>
            </a:r>
          </a:p>
          <a:p>
            <a:r>
              <a:rPr lang="ru-RU" sz="1600" i="1" dirty="0">
                <a:cs typeface="Arial" charset="0"/>
              </a:rPr>
              <a:t>STRATEGY - Численное решение уравнений МГД, управляющих конвекцией и генерацией магнитного поля в быстровращающихся </a:t>
            </a:r>
            <a:r>
              <a:rPr lang="ru-RU" sz="1600" i="1" dirty="0" err="1">
                <a:cs typeface="Arial" charset="0"/>
              </a:rPr>
              <a:t>стартифицированных</a:t>
            </a:r>
            <a:r>
              <a:rPr lang="ru-RU" sz="1600" i="1" dirty="0">
                <a:cs typeface="Arial" charset="0"/>
              </a:rPr>
              <a:t> средах с разделением масштабов.</a:t>
            </a:r>
          </a:p>
          <a:p>
            <a:r>
              <a:rPr lang="ru-RU" sz="1600" i="1" dirty="0">
                <a:cs typeface="Arial" charset="0"/>
              </a:rPr>
              <a:t>OBJECTIVE - понимание условий формирования структур в быстровращающихся турбулентных средах</a:t>
            </a:r>
          </a:p>
          <a:p>
            <a:r>
              <a:rPr lang="ru-RU" sz="1600" i="1" dirty="0">
                <a:cs typeface="Arial" charset="0"/>
              </a:rPr>
              <a:t>IMPACT - Теоретическое понимание формирования спиральности солнечных магнитных полей</a:t>
            </a:r>
          </a:p>
          <a:p>
            <a:r>
              <a:rPr lang="ru-RU" sz="1600" i="1" dirty="0">
                <a:cs typeface="Arial" charset="0"/>
              </a:rPr>
              <a:t>USAGE - Улучшение методов предсказания солнечной погоды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33375"/>
            <a:ext cx="9144000" cy="1126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Турбулентная астрофизическая конвекция и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магнито-конвекция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в сжимаемых быстровращающихся сферических оболочках</a:t>
            </a:r>
          </a:p>
        </p:txBody>
      </p:sp>
      <p:pic>
        <p:nvPicPr>
          <p:cNvPr id="12" name="Рисунок 11" descr="risunok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5157192"/>
            <a:ext cx="2119784" cy="1324865"/>
          </a:xfrm>
          <a:prstGeom prst="rect">
            <a:avLst/>
          </a:prstGeom>
        </p:spPr>
      </p:pic>
      <p:pic>
        <p:nvPicPr>
          <p:cNvPr id="13" name="Рисунок 12" descr="risunok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6658" y="5202456"/>
            <a:ext cx="2001406" cy="1250879"/>
          </a:xfrm>
          <a:prstGeom prst="rect">
            <a:avLst/>
          </a:prstGeom>
        </p:spPr>
      </p:pic>
      <p:pic>
        <p:nvPicPr>
          <p:cNvPr id="15" name="Рисунок 14" descr="risunok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517157" y="5031282"/>
            <a:ext cx="1728192" cy="1712947"/>
          </a:xfrm>
          <a:prstGeom prst="rect">
            <a:avLst/>
          </a:prstGeom>
        </p:spPr>
      </p:pic>
      <p:pic>
        <p:nvPicPr>
          <p:cNvPr id="18" name="Рисунок 17" descr="risunok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52320" y="4563467"/>
            <a:ext cx="1519707" cy="2150517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5" descr="lomonosov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27652" name="TextBox 8"/>
          <p:cNvSpPr txBox="1">
            <a:spLocks noChangeArrowheads="1"/>
          </p:cNvSpPr>
          <p:nvPr/>
        </p:nvSpPr>
        <p:spPr bwMode="auto">
          <a:xfrm>
            <a:off x="250825" y="1340768"/>
            <a:ext cx="8353425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 dirty="0">
                <a:cs typeface="Arial" charset="0"/>
              </a:rPr>
              <a:t>Черепанов Д.А.: Институт физической химии и электрохимии им. А.Н. Фрумкина, РАН, </a:t>
            </a:r>
            <a:r>
              <a:rPr lang="ru-RU" sz="1600" i="1" dirty="0" err="1">
                <a:cs typeface="Arial" charset="0"/>
              </a:rPr>
              <a:t>Мулкиджанян</a:t>
            </a:r>
            <a:r>
              <a:rPr lang="ru-RU" sz="1600" i="1" dirty="0">
                <a:cs typeface="Arial" charset="0"/>
              </a:rPr>
              <a:t> А.Я., Скулачев В.П.: ИФХБ МГУ имени М.В.Ломоносова </a:t>
            </a:r>
          </a:p>
          <a:p>
            <a:endParaRPr lang="ru-RU" sz="1600" i="1" dirty="0">
              <a:cs typeface="Arial" charset="0"/>
            </a:endParaRPr>
          </a:p>
          <a:p>
            <a:r>
              <a:rPr lang="ru-RU" sz="1600" i="1" dirty="0">
                <a:cs typeface="Arial" charset="0"/>
              </a:rPr>
              <a:t>AREA  использование суперкомпьютеров для разработки новых фармакологических препаратов </a:t>
            </a:r>
          </a:p>
          <a:p>
            <a:r>
              <a:rPr lang="ru-RU" sz="1600" i="1" dirty="0">
                <a:cs typeface="Arial" charset="0"/>
              </a:rPr>
              <a:t>DRIVER  изучение влияния химической природы проникающих ионов на механизм их диффузионного переноса через липидную мембрану </a:t>
            </a:r>
          </a:p>
          <a:p>
            <a:r>
              <a:rPr lang="ru-RU" sz="1600" i="1" dirty="0">
                <a:cs typeface="Arial" charset="0"/>
              </a:rPr>
              <a:t>STRATEGY применение потенциала средней силы в молекулярно-динамическом моделировании </a:t>
            </a:r>
          </a:p>
          <a:p>
            <a:r>
              <a:rPr lang="ru-RU" sz="1600" i="1" dirty="0">
                <a:cs typeface="Arial" charset="0"/>
              </a:rPr>
              <a:t>OBJECTIVE  изучение механизма действия ионных антиоксидантов, способных избирательно накапливаться во внутренних мембранах митохондрий и защищать липиды этих мембран от перекисного окисления</a:t>
            </a:r>
          </a:p>
          <a:p>
            <a:r>
              <a:rPr lang="ru-RU" sz="1600" i="1" dirty="0">
                <a:cs typeface="Arial" charset="0"/>
              </a:rPr>
              <a:t>IMPACT  значительное сокращение стоимости экспериментальных исследований, исследование молекулярного механизма действия фармакологического препарата.</a:t>
            </a:r>
          </a:p>
          <a:p>
            <a:r>
              <a:rPr lang="ru-RU" sz="1600" i="1" dirty="0">
                <a:cs typeface="Arial" charset="0"/>
              </a:rPr>
              <a:t>USAGE разработка эффективных препаратов с направленным фармакологическим действием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33375"/>
            <a:ext cx="9144000" cy="7817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Изучение переноса ионов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через биологические мембраны</a:t>
            </a:r>
          </a:p>
        </p:txBody>
      </p:sp>
      <p:pic>
        <p:nvPicPr>
          <p:cNvPr id="11" name="Рисунок 10" descr="Fig_2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27136" y="5350823"/>
            <a:ext cx="1392936" cy="1398888"/>
          </a:xfrm>
          <a:prstGeom prst="rect">
            <a:avLst/>
          </a:prstGeom>
        </p:spPr>
      </p:pic>
      <p:pic>
        <p:nvPicPr>
          <p:cNvPr id="14" name="Рисунок 13" descr="Fig_2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44548" y="5356089"/>
            <a:ext cx="1387692" cy="1393622"/>
          </a:xfrm>
          <a:prstGeom prst="rect">
            <a:avLst/>
          </a:prstGeom>
        </p:spPr>
      </p:pic>
      <p:pic>
        <p:nvPicPr>
          <p:cNvPr id="16" name="Рисунок 15" descr="Fig_2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46223" y="5363241"/>
            <a:ext cx="1398185" cy="1404160"/>
          </a:xfrm>
          <a:prstGeom prst="rect">
            <a:avLst/>
          </a:prstGeom>
        </p:spPr>
      </p:pic>
      <p:pic>
        <p:nvPicPr>
          <p:cNvPr id="17" name="Рисунок 16" descr="Fig_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1720" y="5715566"/>
            <a:ext cx="1524000" cy="1013460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5" descr="lomonosov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27652" name="TextBox 8"/>
          <p:cNvSpPr txBox="1">
            <a:spLocks noChangeArrowheads="1"/>
          </p:cNvSpPr>
          <p:nvPr/>
        </p:nvSpPr>
        <p:spPr bwMode="auto">
          <a:xfrm>
            <a:off x="250825" y="1340768"/>
            <a:ext cx="8353425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 dirty="0" err="1">
                <a:cs typeface="Arial" charset="0"/>
              </a:rPr>
              <a:t>Халатур</a:t>
            </a:r>
            <a:r>
              <a:rPr lang="ru-RU" sz="1600" i="1" dirty="0">
                <a:cs typeface="Arial" charset="0"/>
              </a:rPr>
              <a:t> П.Г., ИНЭОС РАН, Хохлов А.Р., Иванов В.А.: МГУ имени М.В.Ломоносова, </a:t>
            </a:r>
            <a:r>
              <a:rPr lang="ru-RU" sz="1600" i="1" dirty="0" err="1">
                <a:cs typeface="Arial" charset="0"/>
              </a:rPr>
              <a:t>Криксин</a:t>
            </a:r>
            <a:r>
              <a:rPr lang="ru-RU" sz="1600" i="1" dirty="0">
                <a:cs typeface="Arial" charset="0"/>
              </a:rPr>
              <a:t> Ю.А.: Институт прикладной математики РАН</a:t>
            </a:r>
          </a:p>
          <a:p>
            <a:endParaRPr lang="ru-RU" sz="1600" i="1" dirty="0">
              <a:cs typeface="Arial" charset="0"/>
            </a:endParaRPr>
          </a:p>
          <a:p>
            <a:r>
              <a:rPr lang="ru-RU" sz="1600" i="1" dirty="0">
                <a:cs typeface="Arial" charset="0"/>
              </a:rPr>
              <a:t>AREA  Науки о полимерах</a:t>
            </a:r>
          </a:p>
          <a:p>
            <a:r>
              <a:rPr lang="ru-RU" sz="1600" i="1" dirty="0">
                <a:cs typeface="Arial" charset="0"/>
              </a:rPr>
              <a:t>DRIVER  Разработка новых </a:t>
            </a:r>
            <a:r>
              <a:rPr lang="ru-RU" sz="1600" i="1" dirty="0" err="1">
                <a:cs typeface="Arial" charset="0"/>
              </a:rPr>
              <a:t>наноматериалов</a:t>
            </a:r>
            <a:r>
              <a:rPr lang="ru-RU" sz="1600" i="1" dirty="0">
                <a:cs typeface="Arial" charset="0"/>
              </a:rPr>
              <a:t> на основе высокопроизводительных вычислений</a:t>
            </a:r>
          </a:p>
          <a:p>
            <a:r>
              <a:rPr lang="ru-RU" sz="1600" i="1" dirty="0">
                <a:cs typeface="Arial" charset="0"/>
              </a:rPr>
              <a:t>STRATEGY  Использование методов многомасштабного моделирования для изучения свойств самоорганизующихся умных полимеров</a:t>
            </a:r>
          </a:p>
          <a:p>
            <a:r>
              <a:rPr lang="ru-RU" sz="1600" i="1" dirty="0">
                <a:cs typeface="Arial" charset="0"/>
              </a:rPr>
              <a:t>OBJECTIVE  Фундаментальное понимание механизмов самоорганизации сополимеров</a:t>
            </a:r>
          </a:p>
          <a:p>
            <a:r>
              <a:rPr lang="ru-RU" sz="1600" i="1" dirty="0">
                <a:cs typeface="Arial" charset="0"/>
              </a:rPr>
              <a:t>IMPACT  Новые функциональные полимерные </a:t>
            </a:r>
            <a:r>
              <a:rPr lang="ru-RU" sz="1600" i="1" dirty="0" err="1">
                <a:cs typeface="Arial" charset="0"/>
              </a:rPr>
              <a:t>наноматериалы</a:t>
            </a:r>
            <a:endParaRPr lang="ru-RU" sz="1600" i="1" dirty="0">
              <a:cs typeface="Arial" charset="0"/>
            </a:endParaRPr>
          </a:p>
          <a:p>
            <a:r>
              <a:rPr lang="ru-RU" sz="1600" i="1" dirty="0">
                <a:cs typeface="Arial" charset="0"/>
              </a:rPr>
              <a:t>USAGE  Перспективные </a:t>
            </a:r>
            <a:r>
              <a:rPr lang="ru-RU" sz="1600" i="1" dirty="0" err="1">
                <a:cs typeface="Arial" charset="0"/>
              </a:rPr>
              <a:t>наноматериалы</a:t>
            </a:r>
            <a:r>
              <a:rPr lang="ru-RU" sz="1600" i="1" dirty="0">
                <a:cs typeface="Arial" charset="0"/>
              </a:rPr>
              <a:t>, солнечные батареи, плазменные и жидкокристаллические панели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33375"/>
            <a:ext cx="9144000" cy="7817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Суперкомпьютерное моделирование </a:t>
            </a:r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полиамфифилов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9" name="Рисунок 8" descr="Figure_1_Paper1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5103680"/>
            <a:ext cx="3315252" cy="1349656"/>
          </a:xfrm>
          <a:prstGeom prst="rect">
            <a:avLst/>
          </a:prstGeom>
        </p:spPr>
      </p:pic>
      <p:pic>
        <p:nvPicPr>
          <p:cNvPr id="11" name="Рисунок 10" descr="Figure_3_Paper1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05656" y="5106148"/>
            <a:ext cx="4498792" cy="1347188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5" descr="lomonosov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27652" name="TextBox 8"/>
          <p:cNvSpPr txBox="1">
            <a:spLocks noChangeArrowheads="1"/>
          </p:cNvSpPr>
          <p:nvPr/>
        </p:nvSpPr>
        <p:spPr bwMode="auto">
          <a:xfrm>
            <a:off x="250825" y="1340768"/>
            <a:ext cx="835342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 dirty="0">
                <a:cs typeface="Arial" charset="0"/>
              </a:rPr>
              <a:t>Гончарский А.В., Овчинников С.Л., Романов С.Ю.: НИВЦ МГУ имени М.В.Ломоносова</a:t>
            </a:r>
          </a:p>
          <a:p>
            <a:endParaRPr lang="ru-RU" sz="1600" i="1" dirty="0">
              <a:cs typeface="Arial" charset="0"/>
            </a:endParaRPr>
          </a:p>
          <a:p>
            <a:r>
              <a:rPr lang="ru-RU" sz="1600" i="1" dirty="0">
                <a:cs typeface="Arial" charset="0"/>
              </a:rPr>
              <a:t>AREA Ультразвуковая томография</a:t>
            </a:r>
          </a:p>
          <a:p>
            <a:r>
              <a:rPr lang="ru-RU" sz="1600" i="1" dirty="0">
                <a:cs typeface="Arial" charset="0"/>
              </a:rPr>
              <a:t>DRIVER Неразрушающие исследования внутренней структуры объекта.</a:t>
            </a:r>
          </a:p>
          <a:p>
            <a:r>
              <a:rPr lang="ru-RU" sz="1600" i="1" dirty="0">
                <a:cs typeface="Arial" charset="0"/>
              </a:rPr>
              <a:t>STRATEGY Решение трехмерной нелинейной коэффициентной обратной задачи для волнового уравнения на суперкомпьютерах.</a:t>
            </a:r>
          </a:p>
          <a:p>
            <a:r>
              <a:rPr lang="ru-RU" sz="1600" i="1" dirty="0">
                <a:cs typeface="Arial" charset="0"/>
              </a:rPr>
              <a:t>OBJECTIVE Изучение внутренней структуры объекта со сверхвысоким разрешением с помощью волнового зондирования.</a:t>
            </a:r>
          </a:p>
          <a:p>
            <a:r>
              <a:rPr lang="ru-RU" sz="1600" i="1" dirty="0">
                <a:cs typeface="Arial" charset="0"/>
              </a:rPr>
              <a:t>IMPACT  Прорывные компьютерные технологии для неразрушающей диагностики с помощью волнового зондирования.</a:t>
            </a:r>
          </a:p>
          <a:p>
            <a:r>
              <a:rPr lang="ru-RU" sz="1600" i="1" dirty="0">
                <a:cs typeface="Arial" charset="0"/>
              </a:rPr>
              <a:t>USAGE  Ультразвуковая томография в медицине, волновое зондирование приповерхностных слоев Земли, промышленная томография.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33375"/>
            <a:ext cx="9144000" cy="4370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Проектирование ультразвуковых томографов</a:t>
            </a:r>
          </a:p>
        </p:txBody>
      </p:sp>
      <p:pic>
        <p:nvPicPr>
          <p:cNvPr id="12" name="Рисунок 11" descr="Рис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4653136"/>
            <a:ext cx="2780928" cy="2101146"/>
          </a:xfrm>
          <a:prstGeom prst="rect">
            <a:avLst/>
          </a:prstGeom>
        </p:spPr>
      </p:pic>
      <p:pic>
        <p:nvPicPr>
          <p:cNvPr id="13" name="Рисунок 12" descr="Ris2a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5352678"/>
            <a:ext cx="1368152" cy="1368152"/>
          </a:xfrm>
          <a:prstGeom prst="rect">
            <a:avLst/>
          </a:prstGeom>
        </p:spPr>
      </p:pic>
      <p:pic>
        <p:nvPicPr>
          <p:cNvPr id="15" name="Рисунок 14" descr="Ris2b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2120" y="5355110"/>
            <a:ext cx="1364316" cy="13643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268413"/>
            <a:ext cx="8443913" cy="1247775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Параллельные вычисления – есть ли здесь проблемы ?</a:t>
            </a:r>
            <a:endParaRPr lang="ru-RU" sz="4000" dirty="0" smtClean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12477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8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Производительность компьютера и </a:t>
            </a:r>
            <a:br>
              <a:rPr lang="ru-RU" sz="28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время решения задачи</a:t>
            </a:r>
            <a:endParaRPr lang="ru-RU" sz="2800" dirty="0" smtClean="0">
              <a:solidFill>
                <a:srgbClr val="000066"/>
              </a:solidFill>
            </a:endParaRPr>
          </a:p>
        </p:txBody>
      </p:sp>
      <p:sp>
        <p:nvSpPr>
          <p:cNvPr id="336899" name="Rectangle 3"/>
          <p:cNvSpPr>
            <a:spLocks noChangeArrowheads="1"/>
          </p:cNvSpPr>
          <p:nvPr/>
        </p:nvSpPr>
        <p:spPr bwMode="auto">
          <a:xfrm>
            <a:off x="509588" y="2124075"/>
            <a:ext cx="84550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35000"/>
              </a:spcBef>
            </a:pPr>
            <a:r>
              <a:rPr lang="ru-RU" sz="2400" i="1">
                <a:solidFill>
                  <a:srgbClr val="333300"/>
                </a:solidFill>
              </a:rPr>
              <a:t>Вскапываем огород, 10</a:t>
            </a:r>
            <a:r>
              <a:rPr lang="ru-RU" sz="2400">
                <a:solidFill>
                  <a:srgbClr val="333300"/>
                </a:solidFill>
                <a:sym typeface="Symbol" pitchFamily="18" charset="2"/>
              </a:rPr>
              <a:t></a:t>
            </a:r>
            <a:r>
              <a:rPr lang="ru-RU" sz="2400" i="1">
                <a:solidFill>
                  <a:srgbClr val="333300"/>
                </a:solidFill>
                <a:sym typeface="Symbol" pitchFamily="18" charset="2"/>
              </a:rPr>
              <a:t>10 м</a:t>
            </a:r>
            <a:r>
              <a:rPr lang="ru-RU" sz="2400" i="1">
                <a:solidFill>
                  <a:srgbClr val="333300"/>
                </a:solidFill>
              </a:rPr>
              <a:t> – все хорошо: если нужно ускориться, то зовем 5, 10, 50 помощников…</a:t>
            </a:r>
          </a:p>
        </p:txBody>
      </p:sp>
      <p:sp>
        <p:nvSpPr>
          <p:cNvPr id="336900" name="Rectangle 4"/>
          <p:cNvSpPr>
            <a:spLocks noChangeArrowheads="1"/>
          </p:cNvSpPr>
          <p:nvPr/>
        </p:nvSpPr>
        <p:spPr bwMode="auto">
          <a:xfrm>
            <a:off x="496888" y="3141663"/>
            <a:ext cx="83232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35000"/>
              </a:spcBef>
            </a:pPr>
            <a:r>
              <a:rPr lang="ru-RU" sz="2400" i="1">
                <a:solidFill>
                  <a:srgbClr val="333300"/>
                </a:solidFill>
              </a:rPr>
              <a:t>Копаем яму, 1</a:t>
            </a:r>
            <a:r>
              <a:rPr lang="ru-RU" sz="2400">
                <a:solidFill>
                  <a:srgbClr val="333300"/>
                </a:solidFill>
                <a:sym typeface="Symbol" pitchFamily="18" charset="2"/>
              </a:rPr>
              <a:t></a:t>
            </a:r>
            <a:r>
              <a:rPr lang="ru-RU" sz="2400" i="1">
                <a:solidFill>
                  <a:srgbClr val="333300"/>
                </a:solidFill>
              </a:rPr>
              <a:t>1</a:t>
            </a:r>
            <a:r>
              <a:rPr lang="ru-RU" sz="2400">
                <a:solidFill>
                  <a:srgbClr val="333300"/>
                </a:solidFill>
                <a:sym typeface="Symbol" pitchFamily="18" charset="2"/>
              </a:rPr>
              <a:t></a:t>
            </a:r>
            <a:r>
              <a:rPr lang="ru-RU" sz="2400" i="1">
                <a:solidFill>
                  <a:srgbClr val="333300"/>
                </a:solidFill>
                <a:sym typeface="Symbol" pitchFamily="18" charset="2"/>
              </a:rPr>
              <a:t>1 м</a:t>
            </a:r>
            <a:r>
              <a:rPr lang="ru-RU" sz="2400" i="1">
                <a:solidFill>
                  <a:srgbClr val="333300"/>
                </a:solidFill>
              </a:rPr>
              <a:t> – как ускорить процесс? Еще 10  или 50 помощников сильно время не уменьшат…</a:t>
            </a:r>
          </a:p>
        </p:txBody>
      </p:sp>
      <p:sp>
        <p:nvSpPr>
          <p:cNvPr id="336901" name="Rectangle 5"/>
          <p:cNvSpPr>
            <a:spLocks noChangeArrowheads="1"/>
          </p:cNvSpPr>
          <p:nvPr/>
        </p:nvSpPr>
        <p:spPr bwMode="auto">
          <a:xfrm>
            <a:off x="539750" y="4221163"/>
            <a:ext cx="860425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35000"/>
              </a:spcBef>
            </a:pPr>
            <a:r>
              <a:rPr lang="ru-RU" sz="2400" i="1">
                <a:solidFill>
                  <a:srgbClr val="333300"/>
                </a:solidFill>
              </a:rPr>
              <a:t>Копаем фундамент: разметку может делать только бригадир, остальное – рабочие.</a:t>
            </a:r>
          </a:p>
          <a:p>
            <a:pPr marL="342900" indent="-342900">
              <a:lnSpc>
                <a:spcPct val="70000"/>
              </a:lnSpc>
              <a:spcBef>
                <a:spcPct val="35000"/>
              </a:spcBef>
            </a:pPr>
            <a:endParaRPr lang="ru-RU" sz="1400" i="1">
              <a:solidFill>
                <a:srgbClr val="333300"/>
              </a:solidFill>
            </a:endParaRPr>
          </a:p>
          <a:p>
            <a:pPr marL="342900" indent="-342900">
              <a:lnSpc>
                <a:spcPct val="70000"/>
              </a:lnSpc>
              <a:spcBef>
                <a:spcPct val="35000"/>
              </a:spcBef>
              <a:buFontTx/>
              <a:buChar char="-"/>
            </a:pPr>
            <a:r>
              <a:rPr lang="ru-RU" sz="2000" i="1">
                <a:solidFill>
                  <a:srgbClr val="333300"/>
                </a:solidFill>
              </a:rPr>
              <a:t>1 час разметка, остальное  - 10 часов (1 рабочий)	   = 11 часов</a:t>
            </a:r>
          </a:p>
          <a:p>
            <a:pPr marL="342900" indent="-342900">
              <a:lnSpc>
                <a:spcPct val="70000"/>
              </a:lnSpc>
              <a:spcBef>
                <a:spcPct val="35000"/>
              </a:spcBef>
              <a:buFontTx/>
              <a:buChar char="-"/>
            </a:pPr>
            <a:r>
              <a:rPr lang="ru-RU" sz="2000" i="1">
                <a:solidFill>
                  <a:srgbClr val="333300"/>
                </a:solidFill>
              </a:rPr>
              <a:t>1 час разметка, остальное  - 1 час (10 рабочих) 	   = 2 часа</a:t>
            </a:r>
          </a:p>
          <a:p>
            <a:pPr marL="342900" indent="-342900">
              <a:lnSpc>
                <a:spcPct val="70000"/>
              </a:lnSpc>
              <a:spcBef>
                <a:spcPct val="35000"/>
              </a:spcBef>
              <a:buFontTx/>
              <a:buChar char="-"/>
            </a:pPr>
            <a:r>
              <a:rPr lang="ru-RU" sz="2000" i="1">
                <a:solidFill>
                  <a:srgbClr val="333300"/>
                </a:solidFill>
              </a:rPr>
              <a:t>1 час разметка, остальное  - 6 мин. (100 рабочих)   = 1 час 6 мин.</a:t>
            </a:r>
          </a:p>
          <a:p>
            <a:pPr marL="342900" indent="-342900">
              <a:lnSpc>
                <a:spcPct val="70000"/>
              </a:lnSpc>
              <a:spcBef>
                <a:spcPct val="35000"/>
              </a:spcBef>
            </a:pPr>
            <a:r>
              <a:rPr lang="ru-RU" sz="2000" i="1">
                <a:solidFill>
                  <a:srgbClr val="333300"/>
                </a:solidFill>
              </a:rPr>
              <a:t>…бригадир становится  </a:t>
            </a:r>
            <a:r>
              <a:rPr lang="en-US" sz="2000" i="1">
                <a:solidFill>
                  <a:srgbClr val="333300"/>
                </a:solidFill>
              </a:rPr>
              <a:t>“</a:t>
            </a:r>
            <a:r>
              <a:rPr lang="ru-RU" sz="2000" i="1">
                <a:solidFill>
                  <a:srgbClr val="333300"/>
                </a:solidFill>
              </a:rPr>
              <a:t>узким местом</a:t>
            </a:r>
            <a:r>
              <a:rPr lang="en-US" sz="2000" i="1">
                <a:solidFill>
                  <a:srgbClr val="333300"/>
                </a:solidFill>
              </a:rPr>
              <a:t>”</a:t>
            </a:r>
            <a:r>
              <a:rPr lang="ru-RU" sz="2000" i="1">
                <a:solidFill>
                  <a:srgbClr val="3333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899" grpId="0"/>
      <p:bldP spid="336900" grpId="0"/>
      <p:bldP spid="336901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229600" cy="1330325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i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Закон Амдала</a:t>
            </a:r>
            <a:endParaRPr lang="ru-RU" sz="2400" smtClean="0">
              <a:solidFill>
                <a:srgbClr val="000066"/>
              </a:solidFill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1752600"/>
            <a:ext cx="8207375" cy="4343400"/>
          </a:xfrm>
        </p:spPr>
        <p:txBody>
          <a:bodyPr/>
          <a:lstStyle/>
          <a:p>
            <a:pPr eaLnBrk="1" hangingPunct="1">
              <a:spcBef>
                <a:spcPct val="35000"/>
              </a:spcBef>
              <a:buFontTx/>
              <a:buNone/>
            </a:pPr>
            <a:endParaRPr lang="ru-RU" sz="2400" i="1" smtClean="0">
              <a:solidFill>
                <a:srgbClr val="40412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2400" i="1" smtClean="0">
                <a:solidFill>
                  <a:srgbClr val="404129"/>
                </a:solidFill>
              </a:rPr>
              <a:t>f - доля последовательных операций (0 </a:t>
            </a:r>
            <a:r>
              <a:rPr lang="en-US" sz="2400" smtClean="0">
                <a:solidFill>
                  <a:srgbClr val="404129"/>
                </a:solidFill>
                <a:sym typeface="Symbol" pitchFamily="18" charset="2"/>
              </a:rPr>
              <a:t></a:t>
            </a:r>
            <a:r>
              <a:rPr lang="en-US" sz="2400" i="1" smtClean="0">
                <a:solidFill>
                  <a:srgbClr val="404129"/>
                </a:solidFill>
              </a:rPr>
              <a:t> f </a:t>
            </a:r>
            <a:r>
              <a:rPr lang="en-US" sz="2400" smtClean="0">
                <a:solidFill>
                  <a:srgbClr val="404129"/>
                </a:solidFill>
                <a:sym typeface="Symbol" pitchFamily="18" charset="2"/>
              </a:rPr>
              <a:t></a:t>
            </a:r>
            <a:r>
              <a:rPr lang="en-US" sz="2400" i="1" smtClean="0">
                <a:solidFill>
                  <a:srgbClr val="404129"/>
                </a:solidFill>
              </a:rPr>
              <a:t> 1</a:t>
            </a:r>
            <a:r>
              <a:rPr lang="ru-RU" sz="2400" i="1" smtClean="0">
                <a:solidFill>
                  <a:srgbClr val="404129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2400" i="1" smtClean="0">
                <a:solidFill>
                  <a:srgbClr val="404129"/>
                </a:solidFill>
              </a:rPr>
              <a:t>p - число процессоров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sz="2400" i="1" smtClean="0">
              <a:solidFill>
                <a:srgbClr val="404129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i="1" smtClean="0">
                <a:solidFill>
                  <a:srgbClr val="404129"/>
                </a:solidFill>
              </a:rPr>
              <a:t> </a:t>
            </a:r>
            <a:r>
              <a:rPr lang="en-US" sz="2400" i="1" smtClean="0">
                <a:solidFill>
                  <a:srgbClr val="FF0000"/>
                </a:solidFill>
              </a:rPr>
              <a:t>T</a:t>
            </a:r>
            <a:r>
              <a:rPr lang="en-US" sz="2400" i="1" baseline="30000" smtClean="0">
                <a:solidFill>
                  <a:srgbClr val="FF0000"/>
                </a:solidFill>
              </a:rPr>
              <a:t>1                               </a:t>
            </a:r>
            <a:r>
              <a:rPr lang="ru-RU" sz="2400" i="1" smtClean="0">
                <a:solidFill>
                  <a:srgbClr val="FF0000"/>
                </a:solidFill>
              </a:rPr>
              <a:t>1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2400" i="1" smtClean="0">
                <a:solidFill>
                  <a:srgbClr val="FF0000"/>
                </a:solidFill>
              </a:rPr>
              <a:t>                                        =   S  &lt;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400" i="1" smtClean="0">
                <a:solidFill>
                  <a:srgbClr val="FF0000"/>
                </a:solidFill>
              </a:rPr>
              <a:t>       T</a:t>
            </a:r>
            <a:r>
              <a:rPr lang="ru-RU" sz="2400" i="1" baseline="30000" smtClean="0">
                <a:solidFill>
                  <a:srgbClr val="FF0000"/>
                </a:solidFill>
              </a:rPr>
              <a:t>p</a:t>
            </a:r>
            <a:r>
              <a:rPr lang="ru-RU" sz="2400" i="1" smtClean="0">
                <a:solidFill>
                  <a:srgbClr val="FF0000"/>
                </a:solidFill>
              </a:rPr>
              <a:t>                 f+(1-f)/p</a:t>
            </a:r>
            <a:endParaRPr lang="en-US" sz="2400" i="1" smtClean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2400" i="1" smtClean="0">
              <a:solidFill>
                <a:srgbClr val="40412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i="1" smtClean="0">
                <a:solidFill>
                  <a:srgbClr val="404129"/>
                </a:solidFill>
              </a:rPr>
              <a:t>T</a:t>
            </a:r>
            <a:r>
              <a:rPr lang="en-US" sz="2400" i="1" baseline="30000" smtClean="0">
                <a:solidFill>
                  <a:srgbClr val="404129"/>
                </a:solidFill>
              </a:rPr>
              <a:t>1</a:t>
            </a:r>
            <a:r>
              <a:rPr lang="en-US" sz="2400" i="1" smtClean="0">
                <a:solidFill>
                  <a:srgbClr val="404129"/>
                </a:solidFill>
              </a:rPr>
              <a:t> – </a:t>
            </a:r>
            <a:r>
              <a:rPr lang="ru-RU" sz="2400" i="1" smtClean="0">
                <a:solidFill>
                  <a:srgbClr val="404129"/>
                </a:solidFill>
              </a:rPr>
              <a:t>время работы программы на одном процессоре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i="1" smtClean="0">
                <a:solidFill>
                  <a:srgbClr val="404129"/>
                </a:solidFill>
              </a:rPr>
              <a:t>T</a:t>
            </a:r>
            <a:r>
              <a:rPr lang="en-US" sz="2400" i="1" baseline="30000" smtClean="0">
                <a:solidFill>
                  <a:srgbClr val="404129"/>
                </a:solidFill>
              </a:rPr>
              <a:t>p</a:t>
            </a:r>
            <a:r>
              <a:rPr lang="en-US" sz="2400" i="1" smtClean="0">
                <a:solidFill>
                  <a:srgbClr val="404129"/>
                </a:solidFill>
              </a:rPr>
              <a:t> – </a:t>
            </a:r>
            <a:r>
              <a:rPr lang="ru-RU" sz="2400" i="1" smtClean="0">
                <a:solidFill>
                  <a:srgbClr val="404129"/>
                </a:solidFill>
              </a:rPr>
              <a:t>время работы программы на системе из </a:t>
            </a:r>
            <a:r>
              <a:rPr lang="en-US" sz="2400" i="1" smtClean="0">
                <a:solidFill>
                  <a:srgbClr val="404129"/>
                </a:solidFill>
              </a:rPr>
              <a:t>p</a:t>
            </a:r>
            <a:r>
              <a:rPr lang="ru-RU" sz="2400" i="1" smtClean="0">
                <a:solidFill>
                  <a:srgbClr val="404129"/>
                </a:solidFill>
              </a:rPr>
              <a:t> 	процессоров</a:t>
            </a:r>
          </a:p>
        </p:txBody>
      </p:sp>
      <p:cxnSp>
        <p:nvCxnSpPr>
          <p:cNvPr id="67588" name="Прямая соединительная линия 4"/>
          <p:cNvCxnSpPr>
            <a:cxnSpLocks noChangeShapeType="1"/>
          </p:cNvCxnSpPr>
          <p:nvPr/>
        </p:nvCxnSpPr>
        <p:spPr bwMode="auto">
          <a:xfrm>
            <a:off x="3549650" y="3803650"/>
            <a:ext cx="503238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67589" name="Прямая соединительная линия 8"/>
          <p:cNvCxnSpPr>
            <a:cxnSpLocks noChangeShapeType="1"/>
          </p:cNvCxnSpPr>
          <p:nvPr/>
        </p:nvCxnSpPr>
        <p:spPr bwMode="auto">
          <a:xfrm>
            <a:off x="5321300" y="3803650"/>
            <a:ext cx="1223963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AutoShape 2"/>
          <p:cNvSpPr>
            <a:spLocks noChangeArrowheads="1"/>
          </p:cNvSpPr>
          <p:nvPr/>
        </p:nvSpPr>
        <p:spPr bwMode="auto">
          <a:xfrm>
            <a:off x="1981200" y="2057400"/>
            <a:ext cx="1752600" cy="685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2400">
                <a:solidFill>
                  <a:srgbClr val="000000"/>
                </a:solidFill>
              </a:rPr>
              <a:t>Задача</a:t>
            </a:r>
          </a:p>
        </p:txBody>
      </p:sp>
      <p:sp>
        <p:nvSpPr>
          <p:cNvPr id="83971" name="AutoShape 3"/>
          <p:cNvSpPr>
            <a:spLocks noChangeArrowheads="1"/>
          </p:cNvSpPr>
          <p:nvPr/>
        </p:nvSpPr>
        <p:spPr bwMode="auto">
          <a:xfrm>
            <a:off x="1143000" y="5105400"/>
            <a:ext cx="1752600" cy="762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2400">
                <a:solidFill>
                  <a:srgbClr val="000000"/>
                </a:solidFill>
              </a:rPr>
              <a:t>Алгоритм</a:t>
            </a:r>
          </a:p>
        </p:txBody>
      </p:sp>
      <p:sp>
        <p:nvSpPr>
          <p:cNvPr id="83972" name="AutoShape 4"/>
          <p:cNvSpPr>
            <a:spLocks noChangeArrowheads="1"/>
          </p:cNvSpPr>
          <p:nvPr/>
        </p:nvSpPr>
        <p:spPr bwMode="auto">
          <a:xfrm>
            <a:off x="914400" y="3352800"/>
            <a:ext cx="1752600" cy="762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2400">
                <a:solidFill>
                  <a:srgbClr val="000000"/>
                </a:solidFill>
              </a:rPr>
              <a:t>Метод</a:t>
            </a:r>
          </a:p>
        </p:txBody>
      </p:sp>
      <p:sp>
        <p:nvSpPr>
          <p:cNvPr id="83973" name="AutoShape 5"/>
          <p:cNvSpPr>
            <a:spLocks noChangeArrowheads="1"/>
          </p:cNvSpPr>
          <p:nvPr/>
        </p:nvSpPr>
        <p:spPr bwMode="auto">
          <a:xfrm>
            <a:off x="6172200" y="5029200"/>
            <a:ext cx="1676400" cy="762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2400">
                <a:solidFill>
                  <a:srgbClr val="000000"/>
                </a:solidFill>
              </a:rPr>
              <a:t>Программа</a:t>
            </a:r>
          </a:p>
        </p:txBody>
      </p:sp>
      <p:sp>
        <p:nvSpPr>
          <p:cNvPr id="83974" name="AutoShape 7"/>
          <p:cNvSpPr>
            <a:spLocks noChangeArrowheads="1"/>
          </p:cNvSpPr>
          <p:nvPr/>
        </p:nvSpPr>
        <p:spPr bwMode="auto">
          <a:xfrm>
            <a:off x="5410200" y="2033588"/>
            <a:ext cx="1752600" cy="762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2400">
                <a:solidFill>
                  <a:srgbClr val="000000"/>
                </a:solidFill>
              </a:rPr>
              <a:t>Компьютер</a:t>
            </a:r>
          </a:p>
        </p:txBody>
      </p:sp>
      <p:sp>
        <p:nvSpPr>
          <p:cNvPr id="83975" name="Line 8"/>
          <p:cNvSpPr>
            <a:spLocks noChangeShapeType="1"/>
          </p:cNvSpPr>
          <p:nvPr/>
        </p:nvSpPr>
        <p:spPr bwMode="auto">
          <a:xfrm flipH="1">
            <a:off x="1836738" y="2743200"/>
            <a:ext cx="6096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3976" name="Line 9"/>
          <p:cNvSpPr>
            <a:spLocks noChangeShapeType="1"/>
          </p:cNvSpPr>
          <p:nvPr/>
        </p:nvSpPr>
        <p:spPr bwMode="auto">
          <a:xfrm>
            <a:off x="1828800" y="4114800"/>
            <a:ext cx="2286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3977" name="Line 10"/>
          <p:cNvSpPr>
            <a:spLocks noChangeShapeType="1"/>
          </p:cNvSpPr>
          <p:nvPr/>
        </p:nvSpPr>
        <p:spPr bwMode="auto">
          <a:xfrm flipV="1">
            <a:off x="2921000" y="5257800"/>
            <a:ext cx="4572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3978" name="Line 11"/>
          <p:cNvSpPr>
            <a:spLocks noChangeShapeType="1"/>
          </p:cNvSpPr>
          <p:nvPr/>
        </p:nvSpPr>
        <p:spPr bwMode="auto">
          <a:xfrm>
            <a:off x="5715000" y="5105400"/>
            <a:ext cx="4572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3979" name="Line 12"/>
          <p:cNvSpPr>
            <a:spLocks noChangeShapeType="1"/>
          </p:cNvSpPr>
          <p:nvPr/>
        </p:nvSpPr>
        <p:spPr bwMode="auto">
          <a:xfrm flipH="1" flipV="1">
            <a:off x="4495800" y="1219200"/>
            <a:ext cx="4763" cy="5305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3980" name="Text Box 13"/>
          <p:cNvSpPr txBox="1">
            <a:spLocks noChangeArrowheads="1"/>
          </p:cNvSpPr>
          <p:nvPr/>
        </p:nvSpPr>
        <p:spPr bwMode="auto">
          <a:xfrm>
            <a:off x="304800" y="1371600"/>
            <a:ext cx="3167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sz="2400">
                <a:solidFill>
                  <a:srgbClr val="666633"/>
                </a:solidFill>
              </a:rPr>
              <a:t>Предметная сторона</a:t>
            </a:r>
          </a:p>
        </p:txBody>
      </p:sp>
      <p:sp>
        <p:nvSpPr>
          <p:cNvPr id="83981" name="Text Box 14"/>
          <p:cNvSpPr txBox="1">
            <a:spLocks noChangeArrowheads="1"/>
          </p:cNvSpPr>
          <p:nvPr/>
        </p:nvSpPr>
        <p:spPr bwMode="auto">
          <a:xfrm>
            <a:off x="5410200" y="1371600"/>
            <a:ext cx="3500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sz="2400">
                <a:solidFill>
                  <a:srgbClr val="666633"/>
                </a:solidFill>
              </a:rPr>
              <a:t>Компьютерная сторона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376988" y="2787650"/>
            <a:ext cx="1752600" cy="2228850"/>
            <a:chOff x="4017" y="1756"/>
            <a:chExt cx="1104" cy="1404"/>
          </a:xfrm>
        </p:grpSpPr>
        <p:sp>
          <p:nvSpPr>
            <p:cNvPr id="83985" name="AutoShape 6"/>
            <p:cNvSpPr>
              <a:spLocks noChangeArrowheads="1"/>
            </p:cNvSpPr>
            <p:nvPr/>
          </p:nvSpPr>
          <p:spPr bwMode="auto">
            <a:xfrm>
              <a:off x="4017" y="2145"/>
              <a:ext cx="1104" cy="48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ru-RU" sz="2400">
                  <a:solidFill>
                    <a:srgbClr val="000000"/>
                  </a:solidFill>
                </a:rPr>
                <a:t>Компилятор</a:t>
              </a:r>
            </a:p>
          </p:txBody>
        </p:sp>
        <p:sp>
          <p:nvSpPr>
            <p:cNvPr id="83986" name="Line 15"/>
            <p:cNvSpPr>
              <a:spLocks noChangeShapeType="1"/>
            </p:cNvSpPr>
            <p:nvPr/>
          </p:nvSpPr>
          <p:spPr bwMode="auto">
            <a:xfrm flipH="1" flipV="1">
              <a:off x="4171" y="1756"/>
              <a:ext cx="384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3987" name="Line 16"/>
            <p:cNvSpPr>
              <a:spLocks noChangeShapeType="1"/>
            </p:cNvSpPr>
            <p:nvPr/>
          </p:nvSpPr>
          <p:spPr bwMode="auto">
            <a:xfrm flipV="1">
              <a:off x="4320" y="2632"/>
              <a:ext cx="288" cy="5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87089" name="Rectangle 17"/>
          <p:cNvSpPr>
            <a:spLocks noChangeArrowheads="1"/>
          </p:cNvSpPr>
          <p:nvPr/>
        </p:nvSpPr>
        <p:spPr bwMode="auto">
          <a:xfrm>
            <a:off x="457200" y="152400"/>
            <a:ext cx="82296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i="1">
                <a:effectLst>
                  <a:outerShdw blurRad="38100" dist="38100" dir="2700000" algn="tl">
                    <a:srgbClr val="C0C0C0"/>
                  </a:outerShdw>
                </a:effectLst>
              </a:rPr>
              <a:t>Решение задачи на компьютере</a:t>
            </a:r>
            <a:endParaRPr lang="ru-RU" sz="2400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3984" name="Oval 18"/>
          <p:cNvSpPr>
            <a:spLocks noChangeArrowheads="1"/>
          </p:cNvSpPr>
          <p:nvPr/>
        </p:nvSpPr>
        <p:spPr bwMode="auto">
          <a:xfrm>
            <a:off x="3124200" y="3124200"/>
            <a:ext cx="2743200" cy="2667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2400">
                <a:solidFill>
                  <a:srgbClr val="000000"/>
                </a:solidFill>
              </a:rPr>
              <a:t>Технологии</a:t>
            </a:r>
          </a:p>
          <a:p>
            <a:pPr algn="ctr" eaLnBrk="0" hangingPunct="0"/>
            <a:r>
              <a:rPr lang="ru-RU" sz="2400">
                <a:solidFill>
                  <a:srgbClr val="000000"/>
                </a:solidFill>
              </a:rPr>
              <a:t>программирования</a:t>
            </a:r>
          </a:p>
          <a:p>
            <a:pPr algn="ctr" eaLnBrk="0" hangingPunct="0"/>
            <a:endParaRPr lang="ru-RU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060575"/>
            <a:ext cx="8443913" cy="41052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32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Решение задачи на параллельной вычислительной системе будет эффективным только в том случае, </a:t>
            </a:r>
            <a:br>
              <a:rPr lang="ru-RU" sz="32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если на всем пути </a:t>
            </a:r>
            <a:br>
              <a:rPr lang="ru-RU" sz="32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от Задачи до Компьютера </a:t>
            </a:r>
            <a:br>
              <a:rPr lang="ru-RU" sz="32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не возникнет ни одного </a:t>
            </a:r>
            <a:br>
              <a:rPr lang="ru-RU" sz="32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</a:t>
            </a:r>
            <a:r>
              <a:rPr lang="ru-RU" sz="32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узкого места</a:t>
            </a:r>
            <a:r>
              <a:rPr lang="en-US" sz="32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”</a:t>
            </a:r>
            <a:r>
              <a:rPr lang="ru-RU" sz="32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!</a:t>
            </a:r>
            <a:endParaRPr lang="ru-RU" sz="3200" dirty="0" smtClean="0">
              <a:solidFill>
                <a:srgbClr val="000066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50825" y="620713"/>
            <a:ext cx="844391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4000" i="1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Особенность современных компьютеров – высокая степень параллельности.</a:t>
            </a:r>
            <a:endParaRPr lang="ru-RU" sz="4000" kern="0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Без имени-1копирование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grpSp>
        <p:nvGrpSpPr>
          <p:cNvPr id="2" name="Группа 5"/>
          <p:cNvGrpSpPr>
            <a:grpSpLocks/>
          </p:cNvGrpSpPr>
          <p:nvPr/>
        </p:nvGrpSpPr>
        <p:grpSpPr bwMode="auto">
          <a:xfrm>
            <a:off x="357188" y="2349500"/>
            <a:ext cx="8507412" cy="4032250"/>
            <a:chOff x="357188" y="1556792"/>
            <a:chExt cx="8507412" cy="4032250"/>
          </a:xfrm>
        </p:grpSpPr>
        <p:sp>
          <p:nvSpPr>
            <p:cNvPr id="53253" name="Прямоугольник 6"/>
            <p:cNvSpPr>
              <a:spLocks noChangeArrowheads="1"/>
            </p:cNvSpPr>
            <p:nvPr/>
          </p:nvSpPr>
          <p:spPr bwMode="auto">
            <a:xfrm>
              <a:off x="357188" y="1556792"/>
              <a:ext cx="8429625" cy="4032250"/>
            </a:xfrm>
            <a:prstGeom prst="rect">
              <a:avLst/>
            </a:prstGeom>
            <a:solidFill>
              <a:schemeClr val="accent1">
                <a:alpha val="74901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ru-RU"/>
            </a:p>
          </p:txBody>
        </p:sp>
        <p:sp>
          <p:nvSpPr>
            <p:cNvPr id="53254" name="TextBox 8"/>
            <p:cNvSpPr txBox="1">
              <a:spLocks noChangeArrowheads="1"/>
            </p:cNvSpPr>
            <p:nvPr/>
          </p:nvSpPr>
          <p:spPr bwMode="auto">
            <a:xfrm>
              <a:off x="785813" y="2716213"/>
              <a:ext cx="8078787" cy="2246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2400" dirty="0" err="1"/>
                <a:t>Mflops</a:t>
              </a:r>
              <a:r>
                <a:rPr lang="en-US" sz="2400" dirty="0"/>
                <a:t>	   1964 </a:t>
              </a:r>
              <a:r>
                <a:rPr lang="ru-RU" sz="2400" dirty="0"/>
                <a:t>г.</a:t>
              </a:r>
              <a:r>
                <a:rPr lang="en-US" sz="2400" dirty="0"/>
                <a:t>    CDC 6600      </a:t>
              </a:r>
              <a:r>
                <a:rPr lang="ru-RU" sz="2400" dirty="0"/>
                <a:t>10</a:t>
              </a:r>
              <a:r>
                <a:rPr lang="en-US" sz="2400" dirty="0"/>
                <a:t> MHz              1 CPUs</a:t>
              </a:r>
            </a:p>
            <a:p>
              <a:pPr>
                <a:spcBef>
                  <a:spcPts val="600"/>
                </a:spcBef>
              </a:pPr>
              <a:r>
                <a:rPr lang="en-US" sz="2400" dirty="0" err="1"/>
                <a:t>Gflops</a:t>
              </a:r>
              <a:r>
                <a:rPr lang="en-US" sz="2400" dirty="0"/>
                <a:t>   1985 </a:t>
              </a:r>
              <a:r>
                <a:rPr lang="ru-RU" sz="2400" dirty="0"/>
                <a:t>г.</a:t>
              </a:r>
              <a:r>
                <a:rPr lang="en-US" sz="2400" dirty="0"/>
                <a:t>     Cray 2 </a:t>
              </a:r>
              <a:r>
                <a:rPr lang="ru-RU" sz="2400" dirty="0"/>
                <a:t>	</a:t>
              </a:r>
              <a:r>
                <a:rPr lang="en-US" sz="2400" dirty="0"/>
                <a:t>       125 MHz	             8 CPUs</a:t>
              </a:r>
            </a:p>
            <a:p>
              <a:pPr>
                <a:spcBef>
                  <a:spcPts val="600"/>
                </a:spcBef>
              </a:pPr>
              <a:r>
                <a:rPr lang="en-US" sz="2400" dirty="0" err="1"/>
                <a:t>Tflops</a:t>
              </a:r>
              <a:r>
                <a:rPr lang="en-US" sz="2400" dirty="0"/>
                <a:t>    1997 </a:t>
              </a:r>
              <a:r>
                <a:rPr lang="ru-RU" sz="2400" dirty="0"/>
                <a:t>г.</a:t>
              </a:r>
              <a:r>
                <a:rPr lang="en-US" sz="2400" dirty="0"/>
                <a:t>     ASCI Red     200 MHz       9152 CPUs</a:t>
              </a:r>
            </a:p>
            <a:p>
              <a:pPr>
                <a:spcBef>
                  <a:spcPts val="600"/>
                </a:spcBef>
              </a:pPr>
              <a:r>
                <a:rPr lang="en-US" sz="2400" dirty="0" err="1"/>
                <a:t>Pflops</a:t>
              </a:r>
              <a:r>
                <a:rPr lang="en-US" sz="2400" dirty="0"/>
                <a:t>    2008 </a:t>
              </a:r>
              <a:r>
                <a:rPr lang="ru-RU" sz="2400" dirty="0"/>
                <a:t>г.</a:t>
              </a:r>
              <a:r>
                <a:rPr lang="en-US" sz="2400" dirty="0"/>
                <a:t>     Roadrunner   3,2 GHz   122400 Cores</a:t>
              </a:r>
            </a:p>
            <a:p>
              <a:pPr>
                <a:spcBef>
                  <a:spcPts val="600"/>
                </a:spcBef>
              </a:pPr>
              <a:r>
                <a:rPr lang="en-US" sz="2400" dirty="0" err="1"/>
                <a:t>Eflops</a:t>
              </a:r>
              <a:r>
                <a:rPr lang="en-US" sz="2400" dirty="0"/>
                <a:t>   </a:t>
              </a:r>
              <a:r>
                <a:rPr lang="en-US" sz="2400" dirty="0">
                  <a:sym typeface="Symbol" pitchFamily="18" charset="2"/>
                </a:rPr>
                <a:t> </a:t>
              </a:r>
              <a:r>
                <a:rPr lang="en-US" sz="2400" dirty="0" smtClean="0"/>
                <a:t>2020 </a:t>
              </a:r>
              <a:r>
                <a:rPr lang="ru-RU" sz="2400" dirty="0"/>
                <a:t>г.</a:t>
              </a:r>
              <a:r>
                <a:rPr lang="en-US" sz="2400" dirty="0"/>
                <a:t>                                                  10</a:t>
              </a:r>
              <a:r>
                <a:rPr lang="en-US" sz="2400" baseline="30000" dirty="0"/>
                <a:t>8</a:t>
              </a:r>
              <a:r>
                <a:rPr lang="en-US" sz="2400" dirty="0"/>
                <a:t> – 10</a:t>
              </a:r>
              <a:r>
                <a:rPr lang="en-US" sz="2400" baseline="30000" dirty="0"/>
                <a:t>9</a:t>
              </a:r>
            </a:p>
          </p:txBody>
        </p:sp>
      </p:grp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404813"/>
            <a:ext cx="9144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i="1" dirty="0">
                <a:solidFill>
                  <a:srgbClr val="FFFFFF"/>
                </a:solidFill>
              </a:rPr>
              <a:t>Годы, </a:t>
            </a:r>
            <a:r>
              <a:rPr lang="ru-RU" sz="3600" i="1" dirty="0" err="1">
                <a:solidFill>
                  <a:srgbClr val="FFFFFF"/>
                </a:solidFill>
              </a:rPr>
              <a:t>флопсы</a:t>
            </a:r>
            <a:r>
              <a:rPr lang="ru-RU" sz="3600" i="1" dirty="0">
                <a:solidFill>
                  <a:srgbClr val="FFFFFF"/>
                </a:solidFill>
              </a:rPr>
              <a:t> и степень параллелизма</a:t>
            </a:r>
          </a:p>
          <a:p>
            <a:pPr algn="ctr">
              <a:defRPr/>
            </a:pPr>
            <a:r>
              <a:rPr lang="ru-RU" sz="2400" i="1" dirty="0">
                <a:solidFill>
                  <a:srgbClr val="FFFFFF"/>
                </a:solidFill>
              </a:rPr>
              <a:t>(когда и как был достигнут очередной </a:t>
            </a:r>
            <a:r>
              <a:rPr lang="en-US" sz="2400" i="1" dirty="0">
                <a:solidFill>
                  <a:srgbClr val="FFFFFF"/>
                </a:solidFill>
              </a:rPr>
              <a:t>‘</a:t>
            </a:r>
            <a:r>
              <a:rPr lang="en-US" sz="2400" i="1" dirty="0" err="1">
                <a:solidFill>
                  <a:srgbClr val="FFFFFF"/>
                </a:solidFill>
              </a:rPr>
              <a:t>X’flops</a:t>
            </a:r>
            <a:r>
              <a:rPr lang="ru-RU" sz="2400" i="1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7219" y="3582541"/>
            <a:ext cx="487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10</a:t>
            </a:r>
            <a:r>
              <a:rPr lang="en-US" sz="1600" baseline="30000" dirty="0"/>
              <a:t>6</a:t>
            </a:r>
            <a:endParaRPr lang="ru-RU" sz="1600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352103" y="4001350"/>
            <a:ext cx="487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10</a:t>
            </a:r>
            <a:r>
              <a:rPr lang="en-US" sz="1600" baseline="30000" dirty="0"/>
              <a:t>9</a:t>
            </a:r>
            <a:endParaRPr lang="ru-RU" sz="1600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357219" y="4478804"/>
            <a:ext cx="562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10</a:t>
            </a:r>
            <a:r>
              <a:rPr lang="en-US" sz="1600" baseline="30000" dirty="0"/>
              <a:t>12</a:t>
            </a:r>
            <a:endParaRPr lang="ru-RU" sz="1600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352103" y="4897613"/>
            <a:ext cx="562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10</a:t>
            </a:r>
            <a:r>
              <a:rPr lang="en-US" sz="1600" baseline="30000" dirty="0"/>
              <a:t>15</a:t>
            </a:r>
            <a:endParaRPr lang="ru-RU" sz="1600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352103" y="5332219"/>
            <a:ext cx="562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10</a:t>
            </a:r>
            <a:r>
              <a:rPr lang="en-US" sz="1600" baseline="30000" dirty="0"/>
              <a:t>18</a:t>
            </a:r>
            <a:endParaRPr lang="ru-RU" sz="1600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Персональный компьютер, 20</a:t>
            </a:r>
            <a:r>
              <a:rPr lang="en-US" sz="32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  <a:r>
              <a:rPr lang="ru-RU" sz="32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 г. –  </a:t>
            </a:r>
            <a:br>
              <a:rPr lang="ru-RU" sz="32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какой он?</a:t>
            </a:r>
          </a:p>
        </p:txBody>
      </p:sp>
      <p:pic>
        <p:nvPicPr>
          <p:cNvPr id="24579" name="Picture 3" descr="kr11-5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2420938"/>
            <a:ext cx="1905000" cy="1714500"/>
          </a:xfrm>
          <a:ln w="6350">
            <a:solidFill>
              <a:srgbClr val="000080"/>
            </a:solidFill>
          </a:ln>
        </p:spPr>
      </p:pic>
      <p:pic>
        <p:nvPicPr>
          <p:cNvPr id="24580" name="Picture 4" descr="ascot_6AR_sm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72125" y="4868863"/>
            <a:ext cx="1447800" cy="1314450"/>
          </a:xfrm>
          <a:ln w="6350">
            <a:solidFill>
              <a:srgbClr val="000080"/>
            </a:solidFill>
          </a:ln>
        </p:spPr>
      </p:pic>
      <p:pic>
        <p:nvPicPr>
          <p:cNvPr id="24581" name="Picture 5" descr="inwin_Z720_sm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995738" y="4868863"/>
            <a:ext cx="1447800" cy="1314450"/>
          </a:xfrm>
          <a:ln w="6350">
            <a:solidFill>
              <a:srgbClr val="000080"/>
            </a:solidFill>
          </a:ln>
        </p:spPr>
      </p:pic>
      <p:pic>
        <p:nvPicPr>
          <p:cNvPr id="24582" name="Picture 6" descr="pc_enligh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313" y="2217738"/>
            <a:ext cx="1905000" cy="1571625"/>
          </a:xfrm>
          <a:prstGeom prst="rect">
            <a:avLst/>
          </a:prstGeom>
          <a:noFill/>
          <a:ln w="6350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24583" name="Picture 7" descr="hp-compaq-dx6100-microtower_190x17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3" y="4076700"/>
            <a:ext cx="1619250" cy="1809750"/>
          </a:xfrm>
          <a:prstGeom prst="rect">
            <a:avLst/>
          </a:prstGeom>
          <a:noFill/>
          <a:ln w="6350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24584" name="Picture 8" descr="desktop100x7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4508500"/>
            <a:ext cx="952500" cy="666750"/>
          </a:xfrm>
          <a:prstGeom prst="rect">
            <a:avLst/>
          </a:prstGeom>
          <a:noFill/>
          <a:ln w="6350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24585" name="Picture 9" descr="hp-pavilion-t3000_70x10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2500" y="3716338"/>
            <a:ext cx="952500" cy="666750"/>
          </a:xfrm>
          <a:prstGeom prst="rect">
            <a:avLst/>
          </a:prstGeom>
          <a:noFill/>
          <a:ln w="6350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24586" name="Picture 10" descr="workstation100x7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2988" y="5445125"/>
            <a:ext cx="952500" cy="666750"/>
          </a:xfrm>
          <a:prstGeom prst="rect">
            <a:avLst/>
          </a:prstGeom>
          <a:noFill/>
          <a:ln w="6350">
            <a:solidFill>
              <a:srgbClr val="000080"/>
            </a:solidFill>
            <a:miter lim="800000"/>
            <a:headEnd/>
            <a:tailEnd/>
          </a:ln>
        </p:spPr>
      </p:pic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4787900" y="2492375"/>
            <a:ext cx="43561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70000"/>
              </a:lnSpc>
              <a:spcBef>
                <a:spcPct val="20000"/>
              </a:spcBef>
            </a:pPr>
            <a:r>
              <a:rPr lang="ru-RU" sz="2800" i="1">
                <a:solidFill>
                  <a:srgbClr val="333300"/>
                </a:solidFill>
                <a:cs typeface="Arial" charset="0"/>
              </a:rPr>
              <a:t>Производительность: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</a:pPr>
            <a:r>
              <a:rPr lang="ru-RU" sz="2800" i="1">
                <a:solidFill>
                  <a:srgbClr val="333300"/>
                </a:solidFill>
                <a:cs typeface="Arial" charset="0"/>
              </a:rPr>
              <a:t>	 около</a:t>
            </a:r>
            <a:r>
              <a:rPr lang="ru-RU" sz="2800" i="1">
                <a:cs typeface="Arial" charset="0"/>
              </a:rPr>
              <a:t> </a:t>
            </a:r>
            <a:r>
              <a:rPr lang="ru-RU" sz="2800" i="1">
                <a:solidFill>
                  <a:srgbClr val="FF0000"/>
                </a:solidFill>
                <a:cs typeface="Arial" charset="0"/>
              </a:rPr>
              <a:t>5-</a:t>
            </a:r>
            <a:r>
              <a:rPr lang="en-US" sz="2800" i="1">
                <a:solidFill>
                  <a:srgbClr val="FF0000"/>
                </a:solidFill>
                <a:cs typeface="Arial" charset="0"/>
              </a:rPr>
              <a:t>5</a:t>
            </a:r>
            <a:r>
              <a:rPr lang="ru-RU" sz="2800" i="1">
                <a:solidFill>
                  <a:srgbClr val="FF0000"/>
                </a:solidFill>
                <a:cs typeface="Arial" charset="0"/>
              </a:rPr>
              <a:t>0 Гфлоп</a:t>
            </a:r>
            <a:r>
              <a:rPr lang="en-US" sz="2800" i="1">
                <a:solidFill>
                  <a:srgbClr val="FF0000"/>
                </a:solidFill>
                <a:cs typeface="Arial" charset="0"/>
              </a:rPr>
              <a:t>/</a:t>
            </a:r>
            <a:r>
              <a:rPr lang="ru-RU" sz="2800" i="1">
                <a:solidFill>
                  <a:srgbClr val="FF0000"/>
                </a:solidFill>
                <a:cs typeface="Arial" charset="0"/>
              </a:rPr>
              <a:t>с.</a:t>
            </a:r>
          </a:p>
          <a:p>
            <a:pPr marL="342900" indent="-342900">
              <a:spcBef>
                <a:spcPct val="20000"/>
              </a:spcBef>
            </a:pPr>
            <a:r>
              <a:rPr lang="ru-RU" sz="2800" i="1">
                <a:solidFill>
                  <a:srgbClr val="333300"/>
                </a:solidFill>
                <a:cs typeface="Arial" charset="0"/>
              </a:rPr>
              <a:t>Память – </a:t>
            </a:r>
            <a:r>
              <a:rPr lang="en-US" sz="2800" i="1">
                <a:solidFill>
                  <a:srgbClr val="333300"/>
                </a:solidFill>
                <a:cs typeface="Arial" charset="0"/>
              </a:rPr>
              <a:t>2-4</a:t>
            </a:r>
            <a:r>
              <a:rPr lang="ru-RU" sz="2800" i="1">
                <a:solidFill>
                  <a:srgbClr val="333300"/>
                </a:solidFill>
                <a:cs typeface="Arial" charset="0"/>
              </a:rPr>
              <a:t> Гбайт</a:t>
            </a:r>
          </a:p>
          <a:p>
            <a:pPr marL="342900" indent="-342900">
              <a:spcBef>
                <a:spcPct val="20000"/>
              </a:spcBef>
            </a:pPr>
            <a:r>
              <a:rPr lang="ru-RU" sz="2800" i="1">
                <a:solidFill>
                  <a:srgbClr val="333300"/>
                </a:solidFill>
                <a:cs typeface="Arial" charset="0"/>
              </a:rPr>
              <a:t>Диски – </a:t>
            </a:r>
            <a:r>
              <a:rPr lang="en-US" sz="2800" i="1">
                <a:solidFill>
                  <a:srgbClr val="333300"/>
                </a:solidFill>
                <a:cs typeface="Arial" charset="0"/>
              </a:rPr>
              <a:t>5</a:t>
            </a:r>
            <a:r>
              <a:rPr lang="ru-RU" sz="2800" i="1">
                <a:solidFill>
                  <a:srgbClr val="333300"/>
                </a:solidFill>
                <a:cs typeface="Arial" charset="0"/>
              </a:rPr>
              <a:t>00 Гбайт</a:t>
            </a:r>
            <a:endParaRPr lang="ru-RU" sz="2800" i="1">
              <a:cs typeface="Arial" charset="0"/>
            </a:endParaRPr>
          </a:p>
        </p:txBody>
      </p:sp>
      <p:pic>
        <p:nvPicPr>
          <p:cNvPr id="24588" name="Picture 12" descr="inwin_S526_sm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10" cstate="print"/>
          <a:srcRect/>
          <a:stretch>
            <a:fillRect/>
          </a:stretch>
        </p:blipFill>
        <p:spPr>
          <a:xfrm>
            <a:off x="7156450" y="4868863"/>
            <a:ext cx="1447800" cy="1314450"/>
          </a:xfrm>
          <a:ln w="6350">
            <a:solidFill>
              <a:srgbClr val="00008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go_Matterhorn_Swis-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3958" name="Line 6"/>
          <p:cNvSpPr>
            <a:spLocks noChangeShapeType="1"/>
          </p:cNvSpPr>
          <p:nvPr/>
        </p:nvSpPr>
        <p:spPr bwMode="auto">
          <a:xfrm flipH="1">
            <a:off x="539750" y="6381750"/>
            <a:ext cx="84963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oval" w="sm" len="sm"/>
            <a:tailEnd type="oval" w="sm" len="sm"/>
          </a:ln>
        </p:spPr>
        <p:txBody>
          <a:bodyPr>
            <a:spAutoFit/>
          </a:bodyPr>
          <a:lstStyle/>
          <a:p>
            <a:endParaRPr lang="ru-RU" smtClean="0"/>
          </a:p>
        </p:txBody>
      </p:sp>
      <p:sp>
        <p:nvSpPr>
          <p:cNvPr id="253959" name="Line 7"/>
          <p:cNvSpPr>
            <a:spLocks noChangeShapeType="1"/>
          </p:cNvSpPr>
          <p:nvPr/>
        </p:nvSpPr>
        <p:spPr bwMode="auto">
          <a:xfrm flipH="1">
            <a:off x="1908175" y="5373688"/>
            <a:ext cx="5472113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oval" w="sm" len="sm"/>
            <a:tailEnd type="oval" w="sm" len="sm"/>
          </a:ln>
        </p:spPr>
        <p:txBody>
          <a:bodyPr>
            <a:spAutoFit/>
          </a:bodyPr>
          <a:lstStyle/>
          <a:p>
            <a:endParaRPr lang="ru-RU" smtClean="0"/>
          </a:p>
        </p:txBody>
      </p:sp>
      <p:sp>
        <p:nvSpPr>
          <p:cNvPr id="253960" name="Line 8"/>
          <p:cNvSpPr>
            <a:spLocks noChangeShapeType="1"/>
          </p:cNvSpPr>
          <p:nvPr/>
        </p:nvSpPr>
        <p:spPr bwMode="auto">
          <a:xfrm flipH="1">
            <a:off x="2627313" y="4508500"/>
            <a:ext cx="388937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oval" w="sm" len="sm"/>
            <a:tailEnd type="oval" w="sm" len="sm"/>
          </a:ln>
        </p:spPr>
        <p:txBody>
          <a:bodyPr>
            <a:spAutoFit/>
          </a:bodyPr>
          <a:lstStyle/>
          <a:p>
            <a:endParaRPr lang="ru-RU" smtClean="0"/>
          </a:p>
        </p:txBody>
      </p:sp>
      <p:sp>
        <p:nvSpPr>
          <p:cNvPr id="253961" name="Line 9"/>
          <p:cNvSpPr>
            <a:spLocks noChangeShapeType="1"/>
          </p:cNvSpPr>
          <p:nvPr/>
        </p:nvSpPr>
        <p:spPr bwMode="auto">
          <a:xfrm flipH="1">
            <a:off x="4183063" y="1858963"/>
            <a:ext cx="28733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oval" w="sm" len="sm"/>
            <a:tailEnd type="oval" w="sm" len="sm"/>
          </a:ln>
        </p:spPr>
        <p:txBody>
          <a:bodyPr>
            <a:spAutoFit/>
          </a:bodyPr>
          <a:lstStyle/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8" grpId="0" animBg="1"/>
      <p:bldP spid="253959" grpId="0" animBg="1"/>
      <p:bldP spid="253960" grpId="0" animBg="1"/>
      <p:bldP spid="253961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" descr="Без имени-1копирова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7028" name="Rectangle 4"/>
          <p:cNvSpPr>
            <a:spLocks noChangeArrowheads="1"/>
          </p:cNvSpPr>
          <p:nvPr/>
        </p:nvSpPr>
        <p:spPr bwMode="auto">
          <a:xfrm>
            <a:off x="0" y="2132856"/>
            <a:ext cx="91440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anchor="ctr" anchorCtr="1"/>
          <a:lstStyle/>
          <a:p>
            <a:pPr algn="ctr">
              <a:defRPr/>
            </a:pPr>
            <a:r>
              <a:rPr lang="ru-RU" sz="28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СУПЕРКОМПЬЮТЕРЫ: </a:t>
            </a:r>
          </a:p>
          <a:p>
            <a:pPr algn="ctr">
              <a:defRPr/>
            </a:pPr>
            <a:r>
              <a:rPr lang="ru-RU" sz="28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НЕЗАМЕНИМЫЕ И НЕЗАМЕТНЫЕ ГИГАНТЫ</a:t>
            </a:r>
            <a:endParaRPr lang="ru-RU" sz="2800" i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57030" name="Text Box 6"/>
          <p:cNvSpPr txBox="1">
            <a:spLocks noChangeArrowheads="1"/>
          </p:cNvSpPr>
          <p:nvPr/>
        </p:nvSpPr>
        <p:spPr bwMode="auto">
          <a:xfrm>
            <a:off x="0" y="3140968"/>
            <a:ext cx="9144000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000" i="1" dirty="0" smtClean="0">
              <a:solidFill>
                <a:srgbClr val="FFFFFF"/>
              </a:solidFill>
            </a:endParaRPr>
          </a:p>
          <a:p>
            <a:pPr algn="ctr">
              <a:defRPr/>
            </a:pPr>
            <a:r>
              <a:rPr lang="ru-RU" sz="2000" i="1" dirty="0" smtClean="0">
                <a:solidFill>
                  <a:srgbClr val="FFFFFF"/>
                </a:solidFill>
              </a:rPr>
              <a:t>Вл.В.Воеводин</a:t>
            </a:r>
          </a:p>
          <a:p>
            <a:pPr algn="ctr">
              <a:defRPr/>
            </a:pPr>
            <a:endParaRPr lang="ru-RU" sz="1800" i="1" dirty="0" smtClean="0">
              <a:solidFill>
                <a:srgbClr val="FFFFFF"/>
              </a:solidFill>
            </a:endParaRPr>
          </a:p>
          <a:p>
            <a:pPr algn="ctr">
              <a:defRPr/>
            </a:pPr>
            <a:r>
              <a:rPr lang="ru-RU" sz="1800" i="1" dirty="0" smtClean="0">
                <a:solidFill>
                  <a:srgbClr val="FFFFFF"/>
                </a:solidFill>
              </a:rPr>
              <a:t>Зав.кафедрой Суперкомпьютеров и квантовой информатики ВМК МГУ</a:t>
            </a:r>
            <a:endParaRPr lang="en-US" sz="1800" i="1" dirty="0">
              <a:solidFill>
                <a:srgbClr val="FFFFFF"/>
              </a:solidFill>
            </a:endParaRPr>
          </a:p>
          <a:p>
            <a:pPr algn="ctr">
              <a:defRPr/>
            </a:pPr>
            <a:r>
              <a:rPr lang="ru-RU" sz="1800" i="1" dirty="0" smtClean="0">
                <a:solidFill>
                  <a:srgbClr val="FFFFFF"/>
                </a:solidFill>
              </a:rPr>
              <a:t>Зам.директора </a:t>
            </a:r>
            <a:r>
              <a:rPr lang="ru-RU" sz="1800" i="1" dirty="0">
                <a:solidFill>
                  <a:srgbClr val="FFFFFF"/>
                </a:solidFill>
              </a:rPr>
              <a:t>НИВЦ МГУ, </a:t>
            </a:r>
          </a:p>
          <a:p>
            <a:pPr algn="ctr">
              <a:defRPr/>
            </a:pPr>
            <a:r>
              <a:rPr lang="ru-RU" sz="1800" i="1" dirty="0" smtClean="0">
                <a:solidFill>
                  <a:srgbClr val="FFFFFF"/>
                </a:solidFill>
              </a:rPr>
              <a:t>чл.-корр. РАН, </a:t>
            </a:r>
            <a:r>
              <a:rPr lang="ru-RU" sz="1800" i="1" dirty="0" err="1" smtClean="0">
                <a:solidFill>
                  <a:srgbClr val="FFFFFF"/>
                </a:solidFill>
              </a:rPr>
              <a:t>д.ф</a:t>
            </a:r>
            <a:r>
              <a:rPr lang="ru-RU" sz="1800" i="1" dirty="0" err="1">
                <a:solidFill>
                  <a:srgbClr val="FFFFFF"/>
                </a:solidFill>
              </a:rPr>
              <a:t>.-м.н</a:t>
            </a:r>
            <a:r>
              <a:rPr lang="ru-RU" sz="1800" i="1" dirty="0">
                <a:solidFill>
                  <a:srgbClr val="FFFFFF"/>
                </a:solidFill>
              </a:rPr>
              <a:t>., </a:t>
            </a:r>
            <a:r>
              <a:rPr lang="ru-RU" sz="1800" i="1" dirty="0" smtClean="0">
                <a:solidFill>
                  <a:srgbClr val="FFFFFF"/>
                </a:solidFill>
              </a:rPr>
              <a:t>профессор</a:t>
            </a:r>
          </a:p>
          <a:p>
            <a:pPr algn="ctr">
              <a:defRPr/>
            </a:pPr>
            <a:endParaRPr lang="ru-RU" sz="1800" i="1" dirty="0">
              <a:solidFill>
                <a:srgbClr val="FFFFFF"/>
              </a:solidFill>
            </a:endParaRPr>
          </a:p>
          <a:p>
            <a:pPr algn="ctr">
              <a:defRPr/>
            </a:pPr>
            <a:r>
              <a:rPr lang="en-US" sz="1800" i="1" dirty="0">
                <a:solidFill>
                  <a:srgbClr val="FFFFFF"/>
                </a:solidFill>
              </a:rPr>
              <a:t>voevodin@parallel.ru</a:t>
            </a:r>
            <a:endParaRPr lang="ru-RU" sz="1800" i="1" dirty="0">
              <a:solidFill>
                <a:srgbClr val="FFFFFF"/>
              </a:solidFill>
            </a:endParaRPr>
          </a:p>
        </p:txBody>
      </p:sp>
      <p:sp>
        <p:nvSpPr>
          <p:cNvPr id="257031" name="Text Box 7"/>
          <p:cNvSpPr txBox="1">
            <a:spLocks noChangeArrowheads="1"/>
          </p:cNvSpPr>
          <p:nvPr/>
        </p:nvSpPr>
        <p:spPr bwMode="auto">
          <a:xfrm>
            <a:off x="-7937" y="6290156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i="1" dirty="0" smtClean="0">
                <a:solidFill>
                  <a:srgbClr val="FFFFFF"/>
                </a:solidFill>
              </a:rPr>
              <a:t>Малый МЕХМАТ МГУ, </a:t>
            </a:r>
          </a:p>
          <a:p>
            <a:pPr algn="ctr">
              <a:defRPr/>
            </a:pPr>
            <a:r>
              <a:rPr lang="ru-RU" sz="1400" i="1" dirty="0" smtClean="0">
                <a:solidFill>
                  <a:srgbClr val="FFFFFF"/>
                </a:solidFill>
              </a:rPr>
              <a:t>7 декабря 2013</a:t>
            </a:r>
            <a:endParaRPr lang="ru-RU" sz="1400" i="1" dirty="0">
              <a:solidFill>
                <a:srgbClr val="FFFFFF"/>
              </a:solidFill>
            </a:endParaRPr>
          </a:p>
        </p:txBody>
      </p:sp>
      <p:sp>
        <p:nvSpPr>
          <p:cNvPr id="257035" name="Rectangle 11"/>
          <p:cNvSpPr>
            <a:spLocks noChangeArrowheads="1"/>
          </p:cNvSpPr>
          <p:nvPr/>
        </p:nvSpPr>
        <p:spPr bwMode="auto">
          <a:xfrm>
            <a:off x="-3175" y="44624"/>
            <a:ext cx="91440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anchor="ctr" anchorCtr="1"/>
          <a:lstStyle/>
          <a:p>
            <a:pPr algn="ctr">
              <a:defRPr/>
            </a:pPr>
            <a:r>
              <a:rPr lang="ru-RU" sz="1800" i="1" dirty="0">
                <a:solidFill>
                  <a:srgbClr val="FFFFFF"/>
                </a:solidFill>
              </a:rPr>
              <a:t>Московский государственный университет имени </a:t>
            </a:r>
            <a:r>
              <a:rPr lang="ru-RU" sz="1800" i="1" dirty="0" smtClean="0">
                <a:solidFill>
                  <a:srgbClr val="FFFFFF"/>
                </a:solidFill>
              </a:rPr>
              <a:t>М.В.Ломоносова</a:t>
            </a:r>
          </a:p>
          <a:p>
            <a:pPr algn="ctr">
              <a:defRPr/>
            </a:pPr>
            <a:endParaRPr lang="ru-RU" sz="1600" i="1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328863"/>
            <a:ext cx="9144000" cy="1814512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Большие машины и суперкомпьютеры: какие они?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2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2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2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2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2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2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2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2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2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2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2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2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2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Новая презентация">
  <a:themeElements>
    <a:clrScheme name="Новая презентация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Новая презентация">
      <a:majorFont>
        <a:latin typeface="FreeSetCTT"/>
        <a:ea typeface=""/>
        <a:cs typeface=""/>
      </a:majorFont>
      <a:minorFont>
        <a:latin typeface="FreeSetCT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Новая презентация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овая презентация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top500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2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2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2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2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3966</TotalTime>
  <Words>3086</Words>
  <Application>Microsoft Office PowerPoint</Application>
  <PresentationFormat>Экран (4:3)</PresentationFormat>
  <Paragraphs>564</Paragraphs>
  <Slides>81</Slides>
  <Notes>11</Notes>
  <HiddenSlides>0</HiddenSlides>
  <MMClips>3</MMClips>
  <ScaleCrop>false</ScaleCrop>
  <HeadingPairs>
    <vt:vector size="4" baseType="variant">
      <vt:variant>
        <vt:lpstr>Тема</vt:lpstr>
      </vt:variant>
      <vt:variant>
        <vt:i4>14</vt:i4>
      </vt:variant>
      <vt:variant>
        <vt:lpstr>Заголовки слайдов</vt:lpstr>
      </vt:variant>
      <vt:variant>
        <vt:i4>81</vt:i4>
      </vt:variant>
    </vt:vector>
  </HeadingPairs>
  <TitlesOfParts>
    <vt:vector size="95" baseType="lpstr">
      <vt:lpstr>Оформление по умолчанию</vt:lpstr>
      <vt:lpstr>1_Оформление по умолчанию</vt:lpstr>
      <vt:lpstr>4_Оформление по умолчанию</vt:lpstr>
      <vt:lpstr>2_Оформление по умолчанию</vt:lpstr>
      <vt:lpstr>Новая презентация</vt:lpstr>
      <vt:lpstr>4_top500</vt:lpstr>
      <vt:lpstr>10_Оформление по умолчанию</vt:lpstr>
      <vt:lpstr>11_Оформление по умолчанию</vt:lpstr>
      <vt:lpstr>3_Оформление по умолчанию</vt:lpstr>
      <vt:lpstr>5_Оформление по умолчанию</vt:lpstr>
      <vt:lpstr>6_Оформление по умолчанию</vt:lpstr>
      <vt:lpstr>7_Оформление по умолчанию</vt:lpstr>
      <vt:lpstr>8_Оформление по умолчанию</vt:lpstr>
      <vt:lpstr>9_Оформление по умолчанию</vt:lpstr>
      <vt:lpstr>Слайд 1</vt:lpstr>
      <vt:lpstr>Суперкомпьютеры – что это?</vt:lpstr>
      <vt:lpstr>Суперкомпьютеры – что это?</vt:lpstr>
      <vt:lpstr>Слайд 4</vt:lpstr>
      <vt:lpstr>Персональный компьютер, 2013 г. –   какой он?</vt:lpstr>
      <vt:lpstr>Важные сокращения</vt:lpstr>
      <vt:lpstr>Важные сокращения</vt:lpstr>
      <vt:lpstr>Персональный компьютер, 2013 г. –   какой он?</vt:lpstr>
      <vt:lpstr>Большие машины и суперкомпьютеры: какие они?</vt:lpstr>
      <vt:lpstr>Вычислительный центр МГУ, 1956 г.</vt:lpstr>
      <vt:lpstr>НИВЦ МГУ, ЭВМ “БЭСМ-6”, 1968 г.</vt:lpstr>
      <vt:lpstr>Слайд 12</vt:lpstr>
      <vt:lpstr>Слайд 13</vt:lpstr>
      <vt:lpstr>Слайд 14</vt:lpstr>
      <vt:lpstr>Слайд 15</vt:lpstr>
      <vt:lpstr>Слайд 16</vt:lpstr>
      <vt:lpstr>Слайд 17</vt:lpstr>
      <vt:lpstr>Рост производительности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Неужели есть настолько сложные задачи, что для их решения хорошего сервера не хватает ?   Неужели есть настолько важные задачи, которые оправдывают крайне высокую стоимость суперкомпьютеров ? </vt:lpstr>
      <vt:lpstr>Сверхвысокая производительность - зачем?</vt:lpstr>
      <vt:lpstr>Сверхвысокая производительность - зачем?</vt:lpstr>
      <vt:lpstr>Сверхвысокая производительность - зачем?</vt:lpstr>
      <vt:lpstr>Сверхвысокая производительность - зачем?</vt:lpstr>
      <vt:lpstr>Сверхвысокая производительность - зачем?</vt:lpstr>
      <vt:lpstr>Сверхвысокая производительность - зачем?</vt:lpstr>
      <vt:lpstr>Сверхвысокая производительность - зачем?</vt:lpstr>
      <vt:lpstr>Слайд 45</vt:lpstr>
      <vt:lpstr>Слайд 46</vt:lpstr>
      <vt:lpstr>Слайд 47</vt:lpstr>
      <vt:lpstr>Основные узлы ГТД</vt:lpstr>
      <vt:lpstr>Слайд 49</vt:lpstr>
      <vt:lpstr>Слайд 50</vt:lpstr>
      <vt:lpstr>Оптимизация формы дульного тормоза</vt:lpstr>
      <vt:lpstr>Использование суперкомпьютера Ломоносов для моделирования аэродинамики спортсменов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Параллельные вычисления – есть ли здесь проблемы ?</vt:lpstr>
      <vt:lpstr>Производительность компьютера и  время решения задачи</vt:lpstr>
      <vt:lpstr>Закон Амдала</vt:lpstr>
      <vt:lpstr>Слайд 77</vt:lpstr>
      <vt:lpstr>Решение задачи на параллельной вычислительной системе будет эффективным только в том случае,  если на всем пути  от Задачи до Компьютера  не возникнет ни одного  “узкого места”!</vt:lpstr>
      <vt:lpstr>Слайд 79</vt:lpstr>
      <vt:lpstr>Слайд 80</vt:lpstr>
      <vt:lpstr>Слайд 81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Rover</dc:creator>
  <cp:lastModifiedBy>Воеводин</cp:lastModifiedBy>
  <cp:revision>219</cp:revision>
  <dcterms:created xsi:type="dcterms:W3CDTF">2004-05-25T18:50:23Z</dcterms:created>
  <dcterms:modified xsi:type="dcterms:W3CDTF">2013-12-07T11:26:42Z</dcterms:modified>
</cp:coreProperties>
</file>